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5" r:id="rId2"/>
    <p:sldId id="392" r:id="rId3"/>
    <p:sldId id="359" r:id="rId4"/>
    <p:sldId id="338" r:id="rId5"/>
    <p:sldId id="400" r:id="rId6"/>
    <p:sldId id="374" r:id="rId7"/>
    <p:sldId id="361" r:id="rId8"/>
    <p:sldId id="402" r:id="rId9"/>
    <p:sldId id="403" r:id="rId10"/>
    <p:sldId id="404" r:id="rId11"/>
    <p:sldId id="405" r:id="rId12"/>
    <p:sldId id="380" r:id="rId13"/>
    <p:sldId id="393" r:id="rId14"/>
    <p:sldId id="372" r:id="rId15"/>
    <p:sldId id="375" r:id="rId16"/>
    <p:sldId id="376" r:id="rId17"/>
    <p:sldId id="377" r:id="rId18"/>
    <p:sldId id="378" r:id="rId19"/>
    <p:sldId id="379" r:id="rId20"/>
    <p:sldId id="398" r:id="rId21"/>
    <p:sldId id="399" r:id="rId22"/>
    <p:sldId id="386" r:id="rId23"/>
    <p:sldId id="390" r:id="rId24"/>
    <p:sldId id="353" r:id="rId25"/>
    <p:sldId id="401" r:id="rId26"/>
    <p:sldId id="396" r:id="rId27"/>
    <p:sldId id="397" r:id="rId28"/>
    <p:sldId id="411" r:id="rId29"/>
    <p:sldId id="410" r:id="rId30"/>
    <p:sldId id="391" r:id="rId31"/>
  </p:sldIdLst>
  <p:sldSz cx="9144000" cy="5143500" type="screen16x9"/>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6B9B"/>
    <a:srgbClr val="003A79"/>
    <a:srgbClr val="B43D83"/>
    <a:srgbClr val="336699"/>
    <a:srgbClr val="005986"/>
    <a:srgbClr val="006699"/>
    <a:srgbClr val="3054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080" autoAdjust="0"/>
  </p:normalViewPr>
  <p:slideViewPr>
    <p:cSldViewPr>
      <p:cViewPr>
        <p:scale>
          <a:sx n="86" d="100"/>
          <a:sy n="86" d="100"/>
        </p:scale>
        <p:origin x="-906" y="30"/>
      </p:cViewPr>
      <p:guideLst>
        <p:guide orient="horz" pos="162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1962"/>
    </p:cViewPr>
  </p:sorterViewPr>
  <p:notesViewPr>
    <p:cSldViewPr>
      <p:cViewPr varScale="1">
        <p:scale>
          <a:sx n="80" d="100"/>
          <a:sy n="80" d="100"/>
        </p:scale>
        <p:origin x="-3930" y="-90"/>
      </p:cViewPr>
      <p:guideLst>
        <p:guide orient="horz" pos="3078"/>
        <p:guide pos="211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oglio_di_lavoro_di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Profili\U077126.SPIMI\Desktop\Elaborato%20mann.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rofili\U077126.SPIMI\Desktop\Elaborato%20mann.xls"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Foglio_di_lavoro_di_Microsoft_Office_Excel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oglio_di_lavoro_di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plotArea>
      <c:layout>
        <c:manualLayout>
          <c:layoutTarget val="inner"/>
          <c:xMode val="edge"/>
          <c:yMode val="edge"/>
          <c:x val="3.7630588126742984E-2"/>
          <c:y val="6.015772108531079E-2"/>
          <c:w val="0.93840036467746146"/>
          <c:h val="0.65349316222858755"/>
        </c:manualLayout>
      </c:layout>
      <c:barChart>
        <c:barDir val="col"/>
        <c:grouping val="clustered"/>
        <c:ser>
          <c:idx val="0"/>
          <c:order val="0"/>
          <c:tx>
            <c:strRef>
              <c:f>Foglio1!$D$17</c:f>
              <c:strCache>
                <c:ptCount val="1"/>
                <c:pt idx="0">
                  <c:v>China</c:v>
                </c:pt>
              </c:strCache>
            </c:strRef>
          </c:tx>
          <c:spPr>
            <a:solidFill>
              <a:srgbClr val="003A79"/>
            </a:solidFill>
          </c:spPr>
          <c:cat>
            <c:strRef>
              <c:f>Foglio1!$E$16:$J$16</c:f>
              <c:strCache>
                <c:ptCount val="6"/>
                <c:pt idx="0">
                  <c:v>Manufacturing</c:v>
                </c:pt>
                <c:pt idx="1">
                  <c:v>Made in Italy</c:v>
                </c:pt>
                <c:pt idx="2">
                  <c:v>Mechanical</c:v>
                </c:pt>
                <c:pt idx="3">
                  <c:v>Metals</c:v>
                </c:pt>
                <c:pt idx="4">
                  <c:v>Intermediate Products</c:v>
                </c:pt>
                <c:pt idx="5">
                  <c:v>Transport equipment</c:v>
                </c:pt>
              </c:strCache>
            </c:strRef>
          </c:cat>
          <c:val>
            <c:numRef>
              <c:f>Foglio1!$E$17:$J$17</c:f>
              <c:numCache>
                <c:formatCode>#,##0.0</c:formatCode>
                <c:ptCount val="6"/>
                <c:pt idx="0">
                  <c:v>15.601372418271612</c:v>
                </c:pt>
                <c:pt idx="1">
                  <c:v>22.633421453614488</c:v>
                </c:pt>
                <c:pt idx="2">
                  <c:v>14.366035018166103</c:v>
                </c:pt>
                <c:pt idx="3">
                  <c:v>16.152090286531507</c:v>
                </c:pt>
                <c:pt idx="4">
                  <c:v>11.722378959673327</c:v>
                </c:pt>
                <c:pt idx="5">
                  <c:v>6.0235584470050894</c:v>
                </c:pt>
              </c:numCache>
            </c:numRef>
          </c:val>
        </c:ser>
        <c:ser>
          <c:idx val="1"/>
          <c:order val="1"/>
          <c:tx>
            <c:strRef>
              <c:f>Foglio1!$D$18</c:f>
              <c:strCache>
                <c:ptCount val="1"/>
                <c:pt idx="0">
                  <c:v>Germany</c:v>
                </c:pt>
              </c:strCache>
            </c:strRef>
          </c:tx>
          <c:spPr>
            <a:solidFill>
              <a:srgbClr val="97E4FF"/>
            </a:solidFill>
          </c:spPr>
          <c:cat>
            <c:strRef>
              <c:f>Foglio1!$E$16:$J$16</c:f>
              <c:strCache>
                <c:ptCount val="6"/>
                <c:pt idx="0">
                  <c:v>Manufacturing</c:v>
                </c:pt>
                <c:pt idx="1">
                  <c:v>Made in Italy</c:v>
                </c:pt>
                <c:pt idx="2">
                  <c:v>Mechanical</c:v>
                </c:pt>
                <c:pt idx="3">
                  <c:v>Metals</c:v>
                </c:pt>
                <c:pt idx="4">
                  <c:v>Intermediate Products</c:v>
                </c:pt>
                <c:pt idx="5">
                  <c:v>Transport equipment</c:v>
                </c:pt>
              </c:strCache>
            </c:strRef>
          </c:cat>
          <c:val>
            <c:numRef>
              <c:f>Foglio1!$E$18:$J$18</c:f>
              <c:numCache>
                <c:formatCode>#,##0.0</c:formatCode>
                <c:ptCount val="6"/>
                <c:pt idx="0">
                  <c:v>8.2518754237858118</c:v>
                </c:pt>
                <c:pt idx="1">
                  <c:v>2.6726493974447565</c:v>
                </c:pt>
                <c:pt idx="2">
                  <c:v>12.434397122843643</c:v>
                </c:pt>
                <c:pt idx="3">
                  <c:v>4.1529240566814547</c:v>
                </c:pt>
                <c:pt idx="4">
                  <c:v>7.8152837027483661</c:v>
                </c:pt>
                <c:pt idx="5">
                  <c:v>16.95113890456367</c:v>
                </c:pt>
              </c:numCache>
            </c:numRef>
          </c:val>
        </c:ser>
        <c:ser>
          <c:idx val="2"/>
          <c:order val="2"/>
          <c:tx>
            <c:strRef>
              <c:f>Foglio1!$D$19</c:f>
              <c:strCache>
                <c:ptCount val="1"/>
                <c:pt idx="0">
                  <c:v>France</c:v>
                </c:pt>
              </c:strCache>
            </c:strRef>
          </c:tx>
          <c:spPr>
            <a:solidFill>
              <a:srgbClr val="FFC000"/>
            </a:solidFill>
          </c:spPr>
          <c:cat>
            <c:strRef>
              <c:f>Foglio1!$E$16:$J$16</c:f>
              <c:strCache>
                <c:ptCount val="6"/>
                <c:pt idx="0">
                  <c:v>Manufacturing</c:v>
                </c:pt>
                <c:pt idx="1">
                  <c:v>Made in Italy</c:v>
                </c:pt>
                <c:pt idx="2">
                  <c:v>Mechanical</c:v>
                </c:pt>
                <c:pt idx="3">
                  <c:v>Metals</c:v>
                </c:pt>
                <c:pt idx="4">
                  <c:v>Intermediate Products</c:v>
                </c:pt>
                <c:pt idx="5">
                  <c:v>Transport equipment</c:v>
                </c:pt>
              </c:strCache>
            </c:strRef>
          </c:cat>
          <c:val>
            <c:numRef>
              <c:f>Foglio1!$E$19:$J$19</c:f>
              <c:numCache>
                <c:formatCode>#,##0.0</c:formatCode>
                <c:ptCount val="6"/>
                <c:pt idx="0">
                  <c:v>4.2452464507747729</c:v>
                </c:pt>
                <c:pt idx="1">
                  <c:v>3.1000110763093822</c:v>
                </c:pt>
                <c:pt idx="2">
                  <c:v>4.1092523011674853</c:v>
                </c:pt>
                <c:pt idx="3">
                  <c:v>2.4509204642174116</c:v>
                </c:pt>
                <c:pt idx="4">
                  <c:v>3.4928201684723099</c:v>
                </c:pt>
                <c:pt idx="5">
                  <c:v>6.6119175336514378</c:v>
                </c:pt>
              </c:numCache>
            </c:numRef>
          </c:val>
        </c:ser>
        <c:ser>
          <c:idx val="3"/>
          <c:order val="3"/>
          <c:tx>
            <c:strRef>
              <c:f>Foglio1!$D$20</c:f>
              <c:strCache>
                <c:ptCount val="1"/>
                <c:pt idx="0">
                  <c:v>UK</c:v>
                </c:pt>
              </c:strCache>
            </c:strRef>
          </c:tx>
          <c:spPr>
            <a:solidFill>
              <a:srgbClr val="406B9B"/>
            </a:solidFill>
          </c:spPr>
          <c:cat>
            <c:strRef>
              <c:f>Foglio1!$E$16:$J$16</c:f>
              <c:strCache>
                <c:ptCount val="6"/>
                <c:pt idx="0">
                  <c:v>Manufacturing</c:v>
                </c:pt>
                <c:pt idx="1">
                  <c:v>Made in Italy</c:v>
                </c:pt>
                <c:pt idx="2">
                  <c:v>Mechanical</c:v>
                </c:pt>
                <c:pt idx="3">
                  <c:v>Metals</c:v>
                </c:pt>
                <c:pt idx="4">
                  <c:v>Intermediate Products</c:v>
                </c:pt>
                <c:pt idx="5">
                  <c:v>Transport equipment</c:v>
                </c:pt>
              </c:strCache>
            </c:strRef>
          </c:cat>
          <c:val>
            <c:numRef>
              <c:f>Foglio1!$E$20:$J$20</c:f>
              <c:numCache>
                <c:formatCode>#,##0.0</c:formatCode>
                <c:ptCount val="6"/>
                <c:pt idx="0">
                  <c:v>3.4918183805493048</c:v>
                </c:pt>
                <c:pt idx="1">
                  <c:v>1.7164626171248962</c:v>
                </c:pt>
                <c:pt idx="2">
                  <c:v>7.7619530156259451</c:v>
                </c:pt>
                <c:pt idx="3">
                  <c:v>1.3895859886559176</c:v>
                </c:pt>
                <c:pt idx="4">
                  <c:v>1.861166536646081</c:v>
                </c:pt>
                <c:pt idx="5">
                  <c:v>4.8260761900258577</c:v>
                </c:pt>
              </c:numCache>
            </c:numRef>
          </c:val>
        </c:ser>
        <c:dLbls/>
        <c:axId val="164611968"/>
        <c:axId val="164613504"/>
      </c:barChart>
      <c:catAx>
        <c:axId val="164611968"/>
        <c:scaling>
          <c:orientation val="minMax"/>
        </c:scaling>
        <c:axPos val="b"/>
        <c:tickLblPos val="nextTo"/>
        <c:txPr>
          <a:bodyPr/>
          <a:lstStyle/>
          <a:p>
            <a:pPr>
              <a:defRPr sz="1100"/>
            </a:pPr>
            <a:endParaRPr lang="it-IT"/>
          </a:p>
        </c:txPr>
        <c:crossAx val="164613504"/>
        <c:crosses val="autoZero"/>
        <c:auto val="1"/>
        <c:lblAlgn val="ctr"/>
        <c:lblOffset val="100"/>
      </c:catAx>
      <c:valAx>
        <c:axId val="164613504"/>
        <c:scaling>
          <c:orientation val="minMax"/>
        </c:scaling>
        <c:axPos val="l"/>
        <c:majorGridlines>
          <c:spPr>
            <a:ln>
              <a:solidFill>
                <a:schemeClr val="bg1">
                  <a:lumMod val="75000"/>
                </a:schemeClr>
              </a:solidFill>
            </a:ln>
          </c:spPr>
        </c:majorGridlines>
        <c:numFmt formatCode="#,##0" sourceLinked="0"/>
        <c:tickLblPos val="nextTo"/>
        <c:txPr>
          <a:bodyPr/>
          <a:lstStyle/>
          <a:p>
            <a:pPr>
              <a:defRPr sz="1100"/>
            </a:pPr>
            <a:endParaRPr lang="it-IT"/>
          </a:p>
        </c:txPr>
        <c:crossAx val="164611968"/>
        <c:crosses val="autoZero"/>
        <c:crossBetween val="between"/>
      </c:valAx>
    </c:plotArea>
    <c:legend>
      <c:legendPos val="b"/>
      <c:layout/>
    </c:legend>
    <c:plotVisOnly val="1"/>
    <c:dispBlanksAs val="gap"/>
  </c:chart>
  <c:txPr>
    <a:bodyPr/>
    <a:lstStyle/>
    <a:p>
      <a:pPr>
        <a:defRPr sz="1200">
          <a:latin typeface="Arial" panose="020B0604020202020204" pitchFamily="34" charset="0"/>
          <a:cs typeface="Arial" panose="020B0604020202020204" pitchFamily="34" charset="0"/>
        </a:defRPr>
      </a:pPr>
      <a:endParaRPr lang="it-IT"/>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sz="1400">
                <a:latin typeface="Century Gothic" panose="020B0502020202020204" pitchFamily="34" charset="0"/>
              </a:defRPr>
            </a:pPr>
            <a:r>
              <a:rPr lang="en-US" sz="1400" dirty="0" smtClean="0">
                <a:latin typeface="Century Gothic" panose="020B0502020202020204" pitchFamily="34" charset="0"/>
              </a:rPr>
              <a:t>Import </a:t>
            </a:r>
            <a:r>
              <a:rPr lang="en-US" sz="1400" dirty="0" err="1">
                <a:latin typeface="Century Gothic" panose="020B0502020202020204" pitchFamily="34" charset="0"/>
              </a:rPr>
              <a:t>Manifatturiero</a:t>
            </a:r>
            <a:r>
              <a:rPr lang="en-US" sz="1400" dirty="0">
                <a:latin typeface="Century Gothic" panose="020B0502020202020204" pitchFamily="34" charset="0"/>
              </a:rPr>
              <a:t> </a:t>
            </a:r>
          </a:p>
        </c:rich>
      </c:tx>
      <c:layout>
        <c:manualLayout>
          <c:xMode val="edge"/>
          <c:yMode val="edge"/>
          <c:x val="0.351450980392157"/>
          <c:y val="2.6392206194479396E-2"/>
        </c:manualLayout>
      </c:layout>
    </c:title>
    <c:plotArea>
      <c:layout/>
      <c:barChart>
        <c:barDir val="col"/>
        <c:grouping val="clustered"/>
        <c:ser>
          <c:idx val="0"/>
          <c:order val="0"/>
          <c:tx>
            <c:strRef>
              <c:f>'scambi manifatt ITA CINA'!$B$1</c:f>
              <c:strCache>
                <c:ptCount val="1"/>
                <c:pt idx="0">
                  <c:v>import</c:v>
                </c:pt>
              </c:strCache>
            </c:strRef>
          </c:tx>
          <c:spPr>
            <a:solidFill>
              <a:schemeClr val="accent1">
                <a:lumMod val="60000"/>
                <a:lumOff val="40000"/>
              </a:schemeClr>
            </a:solidFill>
          </c:spPr>
          <c:cat>
            <c:strRef>
              <c:f>'scambi manifatt ITA CINA'!$A$2:$A$9</c:f>
              <c:strCache>
                <c:ptCount val="8"/>
                <c:pt idx="0">
                  <c:v>2010</c:v>
                </c:pt>
                <c:pt idx="1">
                  <c:v>2011</c:v>
                </c:pt>
                <c:pt idx="2">
                  <c:v>2012</c:v>
                </c:pt>
                <c:pt idx="3">
                  <c:v>2013</c:v>
                </c:pt>
                <c:pt idx="4">
                  <c:v>2014</c:v>
                </c:pt>
                <c:pt idx="5">
                  <c:v>2015</c:v>
                </c:pt>
                <c:pt idx="6">
                  <c:v>2016</c:v>
                </c:pt>
                <c:pt idx="7">
                  <c:v>2017</c:v>
                </c:pt>
              </c:strCache>
            </c:strRef>
          </c:cat>
          <c:val>
            <c:numRef>
              <c:f>'scambi manifatt ITA CINA'!$B$2:$B$9</c:f>
              <c:numCache>
                <c:formatCode>#,##0</c:formatCode>
                <c:ptCount val="8"/>
                <c:pt idx="0">
                  <c:v>28404088241</c:v>
                </c:pt>
                <c:pt idx="1">
                  <c:v>29125066699</c:v>
                </c:pt>
                <c:pt idx="2">
                  <c:v>24594850615</c:v>
                </c:pt>
                <c:pt idx="3">
                  <c:v>22624987747</c:v>
                </c:pt>
                <c:pt idx="4">
                  <c:v>24642573733</c:v>
                </c:pt>
                <c:pt idx="5">
                  <c:v>27773087441</c:v>
                </c:pt>
                <c:pt idx="6">
                  <c:v>26888614189</c:v>
                </c:pt>
                <c:pt idx="7">
                  <c:v>28011477009</c:v>
                </c:pt>
              </c:numCache>
            </c:numRef>
          </c:val>
        </c:ser>
        <c:dLbls/>
        <c:axId val="120310016"/>
        <c:axId val="120315904"/>
      </c:barChart>
      <c:catAx>
        <c:axId val="120310016"/>
        <c:scaling>
          <c:orientation val="minMax"/>
        </c:scaling>
        <c:axPos val="b"/>
        <c:numFmt formatCode="General" sourceLinked="1"/>
        <c:tickLblPos val="nextTo"/>
        <c:crossAx val="120315904"/>
        <c:crossesAt val="0"/>
        <c:auto val="1"/>
        <c:lblAlgn val="ctr"/>
        <c:lblOffset val="100"/>
      </c:catAx>
      <c:valAx>
        <c:axId val="120315904"/>
        <c:scaling>
          <c:orientation val="minMax"/>
        </c:scaling>
        <c:axPos val="l"/>
        <c:numFmt formatCode="#,##0" sourceLinked="1"/>
        <c:tickLblPos val="nextTo"/>
        <c:crossAx val="120310016"/>
        <c:crosses val="autoZero"/>
        <c:crossBetween val="between"/>
        <c:dispUnits>
          <c:builtInUnit val="billions"/>
          <c:dispUnitsLbl>
            <c:layout>
              <c:manualLayout>
                <c:xMode val="edge"/>
                <c:yMode val="edge"/>
                <c:x val="3.0555555555555558E-2"/>
                <c:y val="0.44017388451443573"/>
              </c:manualLayout>
            </c:layout>
            <c:txPr>
              <a:bodyPr/>
              <a:lstStyle/>
              <a:p>
                <a:pPr>
                  <a:defRPr sz="1000">
                    <a:latin typeface="Century Gothic" panose="020B0502020202020204" pitchFamily="34" charset="0"/>
                  </a:defRPr>
                </a:pPr>
                <a:endParaRPr lang="it-IT"/>
              </a:p>
            </c:txPr>
          </c:dispUnitsLbl>
        </c:dispUnits>
      </c:valAx>
    </c:plotArea>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chart>
    <c:title>
      <c:tx>
        <c:rich>
          <a:bodyPr/>
          <a:lstStyle/>
          <a:p>
            <a:pPr algn="ctr" rtl="0">
              <a:defRPr lang="it-IT" sz="1400" b="1" i="0" u="none" strike="noStrike" kern="1200" baseline="0">
                <a:solidFill>
                  <a:prstClr val="black"/>
                </a:solidFill>
                <a:latin typeface="Century Gothic" panose="020B0502020202020204" pitchFamily="34" charset="0"/>
                <a:ea typeface="+mn-ea"/>
                <a:cs typeface="+mn-cs"/>
              </a:defRPr>
            </a:pPr>
            <a:r>
              <a:rPr lang="it-IT" sz="1400" b="1" i="0" u="none" strike="noStrike" kern="1200" baseline="0">
                <a:solidFill>
                  <a:prstClr val="black"/>
                </a:solidFill>
                <a:latin typeface="Century Gothic" panose="020B0502020202020204" pitchFamily="34" charset="0"/>
                <a:ea typeface="+mn-ea"/>
                <a:cs typeface="+mn-cs"/>
              </a:rPr>
              <a:t>Export Manifatturiero</a:t>
            </a:r>
          </a:p>
        </c:rich>
      </c:tx>
      <c:layout>
        <c:manualLayout>
          <c:xMode val="edge"/>
          <c:yMode val="edge"/>
          <c:x val="0.3291596675415574"/>
          <c:y val="2.2917232378872943E-2"/>
        </c:manualLayout>
      </c:layout>
      <c:overlay val="1"/>
    </c:title>
    <c:plotArea>
      <c:layout>
        <c:manualLayout>
          <c:layoutTarget val="inner"/>
          <c:xMode val="edge"/>
          <c:yMode val="edge"/>
          <c:x val="0.12255818022747159"/>
          <c:y val="0.20417833187518231"/>
          <c:w val="0.84688626421697277"/>
          <c:h val="0.67984179060950745"/>
        </c:manualLayout>
      </c:layout>
      <c:barChart>
        <c:barDir val="col"/>
        <c:grouping val="clustered"/>
        <c:ser>
          <c:idx val="0"/>
          <c:order val="0"/>
          <c:spPr>
            <a:solidFill>
              <a:schemeClr val="tx2">
                <a:lumMod val="75000"/>
              </a:schemeClr>
            </a:solidFill>
          </c:spPr>
          <c:cat>
            <c:strRef>
              <c:f>'scambi manifatt ITA CINA'!$A$2:$A$9</c:f>
              <c:strCache>
                <c:ptCount val="8"/>
                <c:pt idx="0">
                  <c:v>2010</c:v>
                </c:pt>
                <c:pt idx="1">
                  <c:v>2011</c:v>
                </c:pt>
                <c:pt idx="2">
                  <c:v>2012</c:v>
                </c:pt>
                <c:pt idx="3">
                  <c:v>2013</c:v>
                </c:pt>
                <c:pt idx="4">
                  <c:v>2014</c:v>
                </c:pt>
                <c:pt idx="5">
                  <c:v>2015</c:v>
                </c:pt>
                <c:pt idx="6">
                  <c:v>2016</c:v>
                </c:pt>
                <c:pt idx="7">
                  <c:v>2017</c:v>
                </c:pt>
              </c:strCache>
            </c:strRef>
          </c:cat>
          <c:val>
            <c:numRef>
              <c:f>'scambi manifatt ITA CINA'!$C$2:$C$9</c:f>
              <c:numCache>
                <c:formatCode>#,##0</c:formatCode>
                <c:ptCount val="8"/>
                <c:pt idx="0">
                  <c:v>8170383887</c:v>
                </c:pt>
                <c:pt idx="1">
                  <c:v>9438035681</c:v>
                </c:pt>
                <c:pt idx="2">
                  <c:v>8524916262</c:v>
                </c:pt>
                <c:pt idx="3">
                  <c:v>9361503094</c:v>
                </c:pt>
                <c:pt idx="4">
                  <c:v>10059221462</c:v>
                </c:pt>
                <c:pt idx="5">
                  <c:v>9955556117</c:v>
                </c:pt>
                <c:pt idx="6">
                  <c:v>10591165744</c:v>
                </c:pt>
                <c:pt idx="7">
                  <c:v>12894606974</c:v>
                </c:pt>
              </c:numCache>
            </c:numRef>
          </c:val>
        </c:ser>
        <c:dLbls/>
        <c:axId val="121872384"/>
        <c:axId val="121873920"/>
      </c:barChart>
      <c:catAx>
        <c:axId val="121872384"/>
        <c:scaling>
          <c:orientation val="minMax"/>
        </c:scaling>
        <c:axPos val="b"/>
        <c:tickLblPos val="nextTo"/>
        <c:crossAx val="121873920"/>
        <c:crosses val="autoZero"/>
        <c:auto val="1"/>
        <c:lblAlgn val="ctr"/>
        <c:lblOffset val="100"/>
      </c:catAx>
      <c:valAx>
        <c:axId val="121873920"/>
        <c:scaling>
          <c:orientation val="minMax"/>
        </c:scaling>
        <c:axPos val="l"/>
        <c:numFmt formatCode="#,##0" sourceLinked="1"/>
        <c:tickLblPos val="nextTo"/>
        <c:crossAx val="121872384"/>
        <c:crosses val="autoZero"/>
        <c:crossBetween val="between"/>
        <c:dispUnits>
          <c:builtInUnit val="billions"/>
          <c:dispUnitsLbl>
            <c:layout>
              <c:manualLayout>
                <c:xMode val="edge"/>
                <c:yMode val="edge"/>
                <c:x val="1.1111329833770781E-2"/>
                <c:y val="0.43565981335666387"/>
              </c:manualLayout>
            </c:layout>
            <c:txPr>
              <a:bodyPr/>
              <a:lstStyle/>
              <a:p>
                <a:pPr>
                  <a:defRPr sz="1000"/>
                </a:pPr>
                <a:endParaRPr lang="it-IT"/>
              </a:p>
            </c:txPr>
          </c:dispUnitsLbl>
        </c:dispUnits>
      </c:valAx>
    </c:plotArea>
    <c:plotVisOnly val="1"/>
    <c:dispBlanksAs val="gap"/>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Pt>
            <c:idx val="0"/>
            <c:explosion val="3"/>
            <c:spPr>
              <a:solidFill>
                <a:srgbClr val="4BACC6">
                  <a:lumMod val="60000"/>
                  <a:lumOff val="40000"/>
                </a:srgbClr>
              </a:solidFill>
            </c:spPr>
            <c:extLst xmlns:c16r2="http://schemas.microsoft.com/office/drawing/2015/06/chart">
              <c:ext xmlns:c16="http://schemas.microsoft.com/office/drawing/2014/chart" uri="{C3380CC4-5D6E-409C-BE32-E72D297353CC}">
                <c16:uniqueId val="{00000001-D353-4A51-A3F8-25AE2D4BF472}"/>
              </c:ext>
            </c:extLst>
          </c:dPt>
          <c:dPt>
            <c:idx val="1"/>
            <c:explosion val="3"/>
            <c:spPr>
              <a:solidFill>
                <a:srgbClr val="B43D83"/>
              </a:solidFill>
            </c:spPr>
            <c:extLst xmlns:c16r2="http://schemas.microsoft.com/office/drawing/2015/06/chart">
              <c:ext xmlns:c16="http://schemas.microsoft.com/office/drawing/2014/chart" uri="{C3380CC4-5D6E-409C-BE32-E72D297353CC}">
                <c16:uniqueId val="{00000003-D353-4A51-A3F8-25AE2D4BF472}"/>
              </c:ext>
            </c:extLst>
          </c:dPt>
          <c:dPt>
            <c:idx val="2"/>
            <c:explosion val="4"/>
            <c:spPr>
              <a:solidFill>
                <a:sysClr val="window" lastClr="FFFFFF">
                  <a:lumMod val="65000"/>
                </a:sysClr>
              </a:solidFill>
            </c:spPr>
            <c:extLst xmlns:c16r2="http://schemas.microsoft.com/office/drawing/2015/06/chart">
              <c:ext xmlns:c16="http://schemas.microsoft.com/office/drawing/2014/chart" uri="{C3380CC4-5D6E-409C-BE32-E72D297353CC}">
                <c16:uniqueId val="{00000005-D353-4A51-A3F8-25AE2D4BF472}"/>
              </c:ext>
            </c:extLst>
          </c:dPt>
          <c:dPt>
            <c:idx val="3"/>
            <c:explosion val="4"/>
            <c:spPr>
              <a:solidFill>
                <a:srgbClr val="4F81BD">
                  <a:lumMod val="60000"/>
                  <a:lumOff val="40000"/>
                </a:srgbClr>
              </a:solidFill>
            </c:spPr>
            <c:extLst xmlns:c16r2="http://schemas.microsoft.com/office/drawing/2015/06/chart">
              <c:ext xmlns:c16="http://schemas.microsoft.com/office/drawing/2014/chart" uri="{C3380CC4-5D6E-409C-BE32-E72D297353CC}">
                <c16:uniqueId val="{00000007-D353-4A51-A3F8-25AE2D4BF472}"/>
              </c:ext>
            </c:extLst>
          </c:dPt>
          <c:dPt>
            <c:idx val="4"/>
            <c:explosion val="4"/>
            <c:spPr>
              <a:solidFill>
                <a:srgbClr val="CC6AA4"/>
              </a:solidFill>
            </c:spPr>
            <c:extLst xmlns:c16r2="http://schemas.microsoft.com/office/drawing/2015/06/chart">
              <c:ext xmlns:c16="http://schemas.microsoft.com/office/drawing/2014/chart" uri="{C3380CC4-5D6E-409C-BE32-E72D297353CC}">
                <c16:uniqueId val="{00000009-D353-4A51-A3F8-25AE2D4BF472}"/>
              </c:ext>
            </c:extLst>
          </c:dPt>
          <c:dPt>
            <c:idx val="5"/>
            <c:explosion val="5"/>
            <c:spPr>
              <a:solidFill>
                <a:srgbClr val="175DAB"/>
              </a:solidFill>
            </c:spPr>
            <c:extLst xmlns:c16r2="http://schemas.microsoft.com/office/drawing/2015/06/chart">
              <c:ext xmlns:c16="http://schemas.microsoft.com/office/drawing/2014/chart" uri="{C3380CC4-5D6E-409C-BE32-E72D297353CC}">
                <c16:uniqueId val="{0000000B-D353-4A51-A3F8-25AE2D4BF472}"/>
              </c:ext>
            </c:extLst>
          </c:dPt>
          <c:dLbls>
            <c:dLbl>
              <c:idx val="0"/>
              <c:layout>
                <c:manualLayout>
                  <c:x val="-1.3041010498687668E-2"/>
                  <c:y val="-5.6204797317002043E-2"/>
                </c:manualLayout>
              </c:layout>
              <c:spPr/>
              <c:txPr>
                <a:bodyPr/>
                <a:lstStyle/>
                <a:p>
                  <a:pPr>
                    <a:defRPr sz="1200" b="1">
                      <a:latin typeface="Arial" panose="020B0604020202020204" pitchFamily="34" charset="0"/>
                      <a:cs typeface="Arial" panose="020B0604020202020204" pitchFamily="34" charset="0"/>
                    </a:defRPr>
                  </a:pPr>
                  <a:endParaRPr lang="it-IT"/>
                </a:p>
              </c:txPr>
              <c:showVal val="1"/>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353-4A51-A3F8-25AE2D4BF472}"/>
                </c:ext>
              </c:extLst>
            </c:dLbl>
            <c:dLbl>
              <c:idx val="1"/>
              <c:layout>
                <c:manualLayout>
                  <c:x val="6.6240223961366529E-2"/>
                  <c:y val="-2.2627810673400209E-2"/>
                </c:manualLayout>
              </c:layout>
              <c:showVal val="1"/>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353-4A51-A3F8-25AE2D4BF472}"/>
                </c:ext>
              </c:extLst>
            </c:dLbl>
            <c:dLbl>
              <c:idx val="2"/>
              <c:layout>
                <c:manualLayout>
                  <c:x val="-7.4400606839038772E-4"/>
                  <c:y val="7.0741162736212707E-3"/>
                </c:manualLayout>
              </c:layout>
              <c:showVal val="1"/>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353-4A51-A3F8-25AE2D4BF472}"/>
                </c:ext>
              </c:extLst>
            </c:dLbl>
            <c:dLbl>
              <c:idx val="5"/>
              <c:layout>
                <c:manualLayout>
                  <c:x val="0.11960032589011478"/>
                  <c:y val="-6.314766385457489E-2"/>
                </c:manualLayout>
              </c:layout>
              <c:showVal val="1"/>
              <c:showCatName val="1"/>
              <c:showPercent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353-4A51-A3F8-25AE2D4BF472}"/>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it-IT"/>
              </a:p>
            </c:txPr>
            <c:showVal val="1"/>
            <c:showCatName val="1"/>
            <c:showPercent val="1"/>
            <c:separator>
</c:separator>
            <c:extLst xmlns:c16r2="http://schemas.microsoft.com/office/drawing/2015/06/chart">
              <c:ext xmlns:c15="http://schemas.microsoft.com/office/drawing/2012/chart" uri="{CE6537A1-D6FC-4f65-9D91-7224C49458BB}"/>
            </c:extLst>
          </c:dLbls>
          <c:cat>
            <c:strRef>
              <c:f>Foglio1!$A$1:$A$6</c:f>
              <c:strCache>
                <c:ptCount val="6"/>
                <c:pt idx="0">
                  <c:v>Italy</c:v>
                </c:pt>
                <c:pt idx="1">
                  <c:v>Spain</c:v>
                </c:pt>
                <c:pt idx="2">
                  <c:v>Greece</c:v>
                </c:pt>
                <c:pt idx="3">
                  <c:v>Belgium</c:v>
                </c:pt>
                <c:pt idx="4">
                  <c:v>France</c:v>
                </c:pt>
                <c:pt idx="5">
                  <c:v>Others</c:v>
                </c:pt>
              </c:strCache>
            </c:strRef>
          </c:cat>
          <c:val>
            <c:numRef>
              <c:f>Foglio1!$B$1:$B$6</c:f>
              <c:numCache>
                <c:formatCode>General</c:formatCode>
                <c:ptCount val="6"/>
                <c:pt idx="0">
                  <c:v>218.4</c:v>
                </c:pt>
                <c:pt idx="1">
                  <c:v>99.5</c:v>
                </c:pt>
                <c:pt idx="2">
                  <c:v>76</c:v>
                </c:pt>
                <c:pt idx="3">
                  <c:v>45.5</c:v>
                </c:pt>
                <c:pt idx="4">
                  <c:v>45.3</c:v>
                </c:pt>
                <c:pt idx="5">
                  <c:v>126.00000000000006</c:v>
                </c:pt>
              </c:numCache>
            </c:numRef>
          </c:val>
          <c:extLst xmlns:c16r2="http://schemas.microsoft.com/office/drawing/2015/06/chart">
            <c:ext xmlns:c16="http://schemas.microsoft.com/office/drawing/2014/chart" uri="{C3380CC4-5D6E-409C-BE32-E72D297353CC}">
              <c16:uniqueId val="{0000000C-D353-4A51-A3F8-25AE2D4BF472}"/>
            </c:ext>
          </c:extLst>
        </c:ser>
        <c:dLbls/>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it-IT"/>
  <c:chart>
    <c:autoTitleDeleted val="1"/>
    <c:plotArea>
      <c:layout/>
      <c:barChart>
        <c:barDir val="col"/>
        <c:grouping val="clustered"/>
        <c:ser>
          <c:idx val="0"/>
          <c:order val="0"/>
          <c:tx>
            <c:strRef>
              <c:f>Foglio1!$B$1</c:f>
              <c:strCache>
                <c:ptCount val="1"/>
                <c:pt idx="0">
                  <c:v>sez</c:v>
                </c:pt>
              </c:strCache>
            </c:strRef>
          </c:tx>
          <c:dPt>
            <c:idx val="0"/>
            <c:spPr>
              <a:solidFill>
                <a:srgbClr val="175DAB"/>
              </a:solidFill>
            </c:spPr>
            <c:extLst xmlns:c16r2="http://schemas.microsoft.com/office/drawing/2015/06/chart">
              <c:ext xmlns:c16="http://schemas.microsoft.com/office/drawing/2014/chart" uri="{C3380CC4-5D6E-409C-BE32-E72D297353CC}">
                <c16:uniqueId val="{00000002-C75D-4889-917B-E9AC0FE1EA4C}"/>
              </c:ext>
            </c:extLst>
          </c:dPt>
          <c:dPt>
            <c:idx val="1"/>
            <c:spPr>
              <a:solidFill>
                <a:srgbClr val="175DAB"/>
              </a:solidFill>
            </c:spPr>
            <c:extLst xmlns:c16r2="http://schemas.microsoft.com/office/drawing/2015/06/chart">
              <c:ext xmlns:c16="http://schemas.microsoft.com/office/drawing/2014/chart" uri="{C3380CC4-5D6E-409C-BE32-E72D297353CC}">
                <c16:uniqueId val="{00000003-C75D-4889-917B-E9AC0FE1EA4C}"/>
              </c:ext>
            </c:extLst>
          </c:dPt>
          <c:dPt>
            <c:idx val="2"/>
            <c:spPr>
              <a:solidFill>
                <a:srgbClr val="175DAB"/>
              </a:solidFill>
            </c:spPr>
            <c:extLst xmlns:c16r2="http://schemas.microsoft.com/office/drawing/2015/06/chart">
              <c:ext xmlns:c16="http://schemas.microsoft.com/office/drawing/2014/chart" uri="{C3380CC4-5D6E-409C-BE32-E72D297353CC}">
                <c16:uniqueId val="{00000004-C75D-4889-917B-E9AC0FE1EA4C}"/>
              </c:ext>
            </c:extLst>
          </c:dPt>
          <c:dPt>
            <c:idx val="3"/>
            <c:spPr>
              <a:solidFill>
                <a:srgbClr val="175DAB"/>
              </a:solidFill>
            </c:spPr>
            <c:extLst xmlns:c16r2="http://schemas.microsoft.com/office/drawing/2015/06/chart">
              <c:ext xmlns:c16="http://schemas.microsoft.com/office/drawing/2014/chart" uri="{C3380CC4-5D6E-409C-BE32-E72D297353CC}">
                <c16:uniqueId val="{00000005-C75D-4889-917B-E9AC0FE1EA4C}"/>
              </c:ext>
            </c:extLst>
          </c:dPt>
          <c:dPt>
            <c:idx val="4"/>
            <c:spPr>
              <a:solidFill>
                <a:srgbClr val="175DAB"/>
              </a:solidFill>
            </c:spPr>
            <c:extLst xmlns:c16r2="http://schemas.microsoft.com/office/drawing/2015/06/chart">
              <c:ext xmlns:c16="http://schemas.microsoft.com/office/drawing/2014/chart" uri="{C3380CC4-5D6E-409C-BE32-E72D297353CC}">
                <c16:uniqueId val="{00000006-C75D-4889-917B-E9AC0FE1EA4C}"/>
              </c:ext>
            </c:extLst>
          </c:dPt>
          <c:dPt>
            <c:idx val="5"/>
            <c:spPr>
              <a:solidFill>
                <a:srgbClr val="B43D83"/>
              </a:solidFill>
            </c:spPr>
            <c:extLst xmlns:c16r2="http://schemas.microsoft.com/office/drawing/2015/06/chart">
              <c:ext xmlns:c16="http://schemas.microsoft.com/office/drawing/2014/chart" uri="{C3380CC4-5D6E-409C-BE32-E72D297353CC}">
                <c16:uniqueId val="{00000001-C75D-4889-917B-E9AC0FE1EA4C}"/>
              </c:ext>
            </c:extLst>
          </c:dPt>
          <c:dLbls>
            <c:dLbl>
              <c:idx val="0"/>
              <c:layout>
                <c:manualLayout>
                  <c:x val="-1.833694178514944E-3"/>
                  <c:y val="-8.25558633425669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5D-4889-917B-E9AC0FE1EA4C}"/>
                </c:ext>
              </c:extLst>
            </c:dLbl>
            <c:dLbl>
              <c:idx val="1"/>
              <c:layout>
                <c:manualLayout>
                  <c:x val="0"/>
                  <c:y val="-4.87830101569713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75D-4889-917B-E9AC0FE1EA4C}"/>
                </c:ext>
              </c:extLst>
            </c:dLbl>
            <c:dLbl>
              <c:idx val="2"/>
              <c:layout>
                <c:manualLayout>
                  <c:x val="0"/>
                  <c:y val="-4.503047091412736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5D-4889-917B-E9AC0FE1EA4C}"/>
                </c:ext>
              </c:extLst>
            </c:dLbl>
            <c:dLbl>
              <c:idx val="3"/>
              <c:layout>
                <c:manualLayout>
                  <c:x val="0"/>
                  <c:y val="-4.503047091412743E-2"/>
                </c:manualLayout>
              </c:layout>
              <c:tx>
                <c:rich>
                  <a:bodyPr/>
                  <a:lstStyle/>
                  <a:p>
                    <a:r>
                      <a:rPr lang="en-US" b="1" dirty="0"/>
                      <a:t> 3,000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5D-4889-917B-E9AC0FE1EA4C}"/>
                </c:ext>
              </c:extLst>
            </c:dLbl>
            <c:dLbl>
              <c:idx val="4"/>
              <c:layout>
                <c:manualLayout>
                  <c:x val="3.6674966664043602E-3"/>
                  <c:y val="-5.6288088642659273E-2"/>
                </c:manualLayout>
              </c:layout>
              <c:tx>
                <c:rich>
                  <a:bodyPr/>
                  <a:lstStyle/>
                  <a:p>
                    <a:r>
                      <a:rPr lang="en-US" b="1" dirty="0"/>
                      <a:t> 3,500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75D-4889-917B-E9AC0FE1EA4C}"/>
                </c:ext>
              </c:extLst>
            </c:dLbl>
            <c:dLbl>
              <c:idx val="5"/>
              <c:layout>
                <c:manualLayout>
                  <c:x val="0"/>
                  <c:y val="-4.503047091412743E-2"/>
                </c:manualLayout>
              </c:layout>
              <c:tx>
                <c:rich>
                  <a:bodyPr/>
                  <a:lstStyle/>
                  <a:p>
                    <a:r>
                      <a:rPr lang="en-US" b="1" dirty="0"/>
                      <a:t> 4,500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5D-4889-917B-E9AC0FE1EA4C}"/>
                </c:ext>
              </c:extLst>
            </c:dLbl>
            <c:spPr>
              <a:noFill/>
              <a:ln>
                <a:noFill/>
              </a:ln>
              <a:effectLst/>
            </c:spPr>
            <c:txPr>
              <a:bodyPr/>
              <a:lstStyle/>
              <a:p>
                <a:pPr>
                  <a:defRPr b="1"/>
                </a:pPr>
                <a:endParaRPr lang="it-IT"/>
              </a:p>
            </c:txPr>
            <c:showVal val="1"/>
            <c:extLst xmlns:c16r2="http://schemas.microsoft.com/office/drawing/2015/06/chart">
              <c:ext xmlns:c15="http://schemas.microsoft.com/office/drawing/2012/chart" uri="{CE6537A1-D6FC-4f65-9D91-7224C49458BB}">
                <c15:showLeaderLines val="0"/>
              </c:ext>
            </c:extLst>
          </c:dLbls>
          <c:cat>
            <c:numRef>
              <c:f>Foglio1!$A$2:$A$7</c:f>
              <c:numCache>
                <c:formatCode>General</c:formatCode>
                <c:ptCount val="6"/>
                <c:pt idx="0">
                  <c:v>1975</c:v>
                </c:pt>
                <c:pt idx="1">
                  <c:v>1986</c:v>
                </c:pt>
                <c:pt idx="2">
                  <c:v>1997</c:v>
                </c:pt>
                <c:pt idx="3">
                  <c:v>2002</c:v>
                </c:pt>
                <c:pt idx="4">
                  <c:v>2006</c:v>
                </c:pt>
                <c:pt idx="5">
                  <c:v>2014</c:v>
                </c:pt>
              </c:numCache>
            </c:numRef>
          </c:cat>
          <c:val>
            <c:numRef>
              <c:f>Foglio1!$B$2:$B$7</c:f>
              <c:numCache>
                <c:formatCode>_-* #,##0_-;\-* #,##0_-;_-* "-"??_-;_-@_-</c:formatCode>
                <c:ptCount val="6"/>
                <c:pt idx="0">
                  <c:v>79</c:v>
                </c:pt>
                <c:pt idx="1">
                  <c:v>176</c:v>
                </c:pt>
                <c:pt idx="2">
                  <c:v>845</c:v>
                </c:pt>
                <c:pt idx="3">
                  <c:v>3000</c:v>
                </c:pt>
                <c:pt idx="4">
                  <c:v>3500</c:v>
                </c:pt>
                <c:pt idx="5">
                  <c:v>4000</c:v>
                </c:pt>
              </c:numCache>
            </c:numRef>
          </c:val>
          <c:extLst xmlns:c16r2="http://schemas.microsoft.com/office/drawing/2015/06/chart">
            <c:ext xmlns:c16="http://schemas.microsoft.com/office/drawing/2014/chart" uri="{C3380CC4-5D6E-409C-BE32-E72D297353CC}">
              <c16:uniqueId val="{00000007-C75D-4889-917B-E9AC0FE1EA4C}"/>
            </c:ext>
          </c:extLst>
        </c:ser>
        <c:dLbls/>
        <c:axId val="159125888"/>
        <c:axId val="159127424"/>
      </c:barChart>
      <c:catAx>
        <c:axId val="159125888"/>
        <c:scaling>
          <c:orientation val="minMax"/>
        </c:scaling>
        <c:axPos val="b"/>
        <c:numFmt formatCode="General" sourceLinked="1"/>
        <c:tickLblPos val="nextTo"/>
        <c:crossAx val="159127424"/>
        <c:crosses val="autoZero"/>
        <c:auto val="1"/>
        <c:lblAlgn val="ctr"/>
        <c:lblOffset val="100"/>
      </c:catAx>
      <c:valAx>
        <c:axId val="159127424"/>
        <c:scaling>
          <c:orientation val="minMax"/>
        </c:scaling>
        <c:delete val="1"/>
        <c:axPos val="l"/>
        <c:title>
          <c:tx>
            <c:rich>
              <a:bodyPr rot="-5400000" vert="horz"/>
              <a:lstStyle/>
              <a:p>
                <a:pPr>
                  <a:defRPr/>
                </a:pPr>
                <a:r>
                  <a:rPr lang="en-US"/>
                  <a:t>N Free Zones</a:t>
                </a:r>
              </a:p>
            </c:rich>
          </c:tx>
          <c:layout>
            <c:manualLayout>
              <c:xMode val="edge"/>
              <c:yMode val="edge"/>
              <c:x val="2.2203043383616825E-2"/>
              <c:y val="0.2514603139427517"/>
            </c:manualLayout>
          </c:layout>
        </c:title>
        <c:numFmt formatCode="_-* #,##0_-;\-* #,##0_-;_-* &quot;-&quot;??_-;_-@_-" sourceLinked="1"/>
        <c:tickLblPos val="none"/>
        <c:crossAx val="159125888"/>
        <c:crosses val="autoZero"/>
        <c:crossBetween val="between"/>
      </c:valAx>
    </c:plotArea>
    <c:plotVisOnly val="1"/>
    <c:dispBlanksAs val="gap"/>
  </c:chart>
  <c:txPr>
    <a:bodyPr/>
    <a:lstStyle/>
    <a:p>
      <a:pPr>
        <a:defRPr sz="1200">
          <a:latin typeface="Century Gothic" panose="020B0502020202020204" pitchFamily="34" charset="0"/>
          <a:cs typeface="Arial" panose="020B0604020202020204" pitchFamily="34" charset="0"/>
        </a:defRPr>
      </a:pPr>
      <a:endParaRPr lang="it-IT"/>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0.11326</cdr:x>
      <cdr:y>0.53499</cdr:y>
    </cdr:from>
    <cdr:to>
      <cdr:x>0.15583</cdr:x>
      <cdr:y>0.61122</cdr:y>
    </cdr:to>
    <cdr:pic>
      <cdr:nvPicPr>
        <cdr:cNvPr id="2"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792088" y="1247515"/>
          <a:ext cx="297719" cy="17775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0.25424</cdr:x>
      <cdr:y>0.90335</cdr:y>
    </cdr:from>
    <cdr:to>
      <cdr:x>0.27966</cdr:x>
      <cdr:y>0.95093</cdr:y>
    </cdr:to>
    <cdr:pic>
      <cdr:nvPicPr>
        <cdr:cNvPr id="3"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2160240" y="2232248"/>
          <a:ext cx="216000" cy="117562"/>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0.27966</cdr:x>
      <cdr:y>0.85755</cdr:y>
    </cdr:from>
    <cdr:to>
      <cdr:x>0.37797</cdr:x>
      <cdr:y>0.93764</cdr:y>
    </cdr:to>
    <cdr:sp macro="" textlink="">
      <cdr:nvSpPr>
        <cdr:cNvPr id="4" name="CasellaDiTesto 1"/>
        <cdr:cNvSpPr txBox="1"/>
      </cdr:nvSpPr>
      <cdr:spPr>
        <a:xfrm xmlns:a="http://schemas.openxmlformats.org/drawingml/2006/main">
          <a:off x="2376264" y="2119064"/>
          <a:ext cx="835335" cy="1979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200" dirty="0" err="1" smtClean="0">
              <a:latin typeface="Arial" panose="020B0604020202020204" pitchFamily="34" charset="0"/>
              <a:cs typeface="Arial" panose="020B0604020202020204" pitchFamily="34" charset="0"/>
            </a:rPr>
            <a:t>Italy</a:t>
          </a:r>
          <a:endParaRPr lang="it-IT"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0.10296</cdr:x>
      <cdr:y>0.41147</cdr:y>
    </cdr:from>
    <cdr:to>
      <cdr:x>0.20127</cdr:x>
      <cdr:y>0.535</cdr:y>
    </cdr:to>
    <cdr:sp macro="" textlink="">
      <cdr:nvSpPr>
        <cdr:cNvPr id="5" name="CasellaDiTesto 4"/>
        <cdr:cNvSpPr txBox="1"/>
      </cdr:nvSpPr>
      <cdr:spPr>
        <a:xfrm xmlns:a="http://schemas.openxmlformats.org/drawingml/2006/main">
          <a:off x="720080" y="959484"/>
          <a:ext cx="687544"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400" b="1" dirty="0" smtClean="0">
              <a:latin typeface="Arial" panose="020B0604020202020204" pitchFamily="34" charset="0"/>
              <a:cs typeface="Arial" panose="020B0604020202020204" pitchFamily="34" charset="0"/>
            </a:rPr>
            <a:t>4,9%</a:t>
          </a:r>
          <a:endParaRPr lang="it-IT"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0.25741</cdr:x>
      <cdr:y>0.44241</cdr:y>
    </cdr:from>
    <cdr:to>
      <cdr:x>0.35572</cdr:x>
      <cdr:y>0.54253</cdr:y>
    </cdr:to>
    <cdr:sp macro="" textlink="">
      <cdr:nvSpPr>
        <cdr:cNvPr id="6" name="CasellaDiTesto 1"/>
        <cdr:cNvSpPr txBox="1"/>
      </cdr:nvSpPr>
      <cdr:spPr>
        <a:xfrm xmlns:a="http://schemas.openxmlformats.org/drawingml/2006/main">
          <a:off x="1800200" y="917450"/>
          <a:ext cx="687544" cy="2076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400" b="1" dirty="0" smtClean="0">
              <a:latin typeface="Arial" panose="020B0604020202020204" pitchFamily="34" charset="0"/>
              <a:cs typeface="Arial" panose="020B0604020202020204" pitchFamily="34" charset="0"/>
            </a:rPr>
            <a:t>4,2%</a:t>
          </a:r>
          <a:endParaRPr lang="it-IT"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0.40082</cdr:x>
      <cdr:y>0.25707</cdr:y>
    </cdr:from>
    <cdr:to>
      <cdr:x>0.49913</cdr:x>
      <cdr:y>0.35719</cdr:y>
    </cdr:to>
    <cdr:sp macro="" textlink="">
      <cdr:nvSpPr>
        <cdr:cNvPr id="7" name="CasellaDiTesto 1"/>
        <cdr:cNvSpPr txBox="1"/>
      </cdr:nvSpPr>
      <cdr:spPr>
        <a:xfrm xmlns:a="http://schemas.openxmlformats.org/drawingml/2006/main">
          <a:off x="2803220" y="599443"/>
          <a:ext cx="687544" cy="233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400" b="1" dirty="0" smtClean="0">
              <a:latin typeface="Arial" panose="020B0604020202020204" pitchFamily="34" charset="0"/>
              <a:cs typeface="Arial" panose="020B0604020202020204" pitchFamily="34" charset="0"/>
            </a:rPr>
            <a:t>10,2%</a:t>
          </a:r>
          <a:endParaRPr lang="it-IT"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0.57265</cdr:x>
      <cdr:y>0.40797</cdr:y>
    </cdr:from>
    <cdr:to>
      <cdr:x>0.67096</cdr:x>
      <cdr:y>0.50809</cdr:y>
    </cdr:to>
    <cdr:sp macro="" textlink="">
      <cdr:nvSpPr>
        <cdr:cNvPr id="8" name="CasellaDiTesto 1"/>
        <cdr:cNvSpPr txBox="1"/>
      </cdr:nvSpPr>
      <cdr:spPr>
        <a:xfrm xmlns:a="http://schemas.openxmlformats.org/drawingml/2006/main">
          <a:off x="4004882" y="1008112"/>
          <a:ext cx="687544" cy="2474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400" b="1" dirty="0" smtClean="0">
              <a:latin typeface="Arial" panose="020B0604020202020204" pitchFamily="34" charset="0"/>
              <a:cs typeface="Arial" panose="020B0604020202020204" pitchFamily="34" charset="0"/>
            </a:rPr>
            <a:t>5,0%</a:t>
          </a:r>
          <a:endParaRPr lang="it-IT"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0.72631</cdr:x>
      <cdr:y>0.40797</cdr:y>
    </cdr:from>
    <cdr:to>
      <cdr:x>0.82462</cdr:x>
      <cdr:y>0.50809</cdr:y>
    </cdr:to>
    <cdr:sp macro="" textlink="">
      <cdr:nvSpPr>
        <cdr:cNvPr id="9" name="CasellaDiTesto 1"/>
        <cdr:cNvSpPr txBox="1"/>
      </cdr:nvSpPr>
      <cdr:spPr>
        <a:xfrm xmlns:a="http://schemas.openxmlformats.org/drawingml/2006/main">
          <a:off x="5079528" y="1008112"/>
          <a:ext cx="687544" cy="2474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400" b="1" dirty="0" smtClean="0">
              <a:latin typeface="Arial" panose="020B0604020202020204" pitchFamily="34" charset="0"/>
              <a:cs typeface="Arial" panose="020B0604020202020204" pitchFamily="34" charset="0"/>
            </a:rPr>
            <a:t>5,2%</a:t>
          </a:r>
          <a:endParaRPr lang="it-IT"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0.87045</cdr:x>
      <cdr:y>0.43711</cdr:y>
    </cdr:from>
    <cdr:to>
      <cdr:x>0.96876</cdr:x>
      <cdr:y>0.53723</cdr:y>
    </cdr:to>
    <cdr:sp macro="" textlink="">
      <cdr:nvSpPr>
        <cdr:cNvPr id="10" name="CasellaDiTesto 1"/>
        <cdr:cNvSpPr txBox="1"/>
      </cdr:nvSpPr>
      <cdr:spPr>
        <a:xfrm xmlns:a="http://schemas.openxmlformats.org/drawingml/2006/main">
          <a:off x="6087640" y="1080120"/>
          <a:ext cx="687544" cy="2474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400" b="1" dirty="0" smtClean="0">
              <a:latin typeface="Arial" panose="020B0604020202020204" pitchFamily="34" charset="0"/>
              <a:cs typeface="Arial" panose="020B0604020202020204" pitchFamily="34" charset="0"/>
            </a:rPr>
            <a:t>2,9%</a:t>
          </a:r>
          <a:endParaRPr lang="it-IT"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0.2677</cdr:x>
      <cdr:y>0.53499</cdr:y>
    </cdr:from>
    <cdr:to>
      <cdr:x>0.31027</cdr:x>
      <cdr:y>0.61466</cdr:y>
    </cdr:to>
    <cdr:pic>
      <cdr:nvPicPr>
        <cdr:cNvPr id="11"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1872208" y="1247515"/>
          <a:ext cx="297719" cy="18577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0.42</cdr:x>
      <cdr:y>0.38059</cdr:y>
    </cdr:from>
    <cdr:to>
      <cdr:x>0.46257</cdr:x>
      <cdr:y>0.46026</cdr:y>
    </cdr:to>
    <cdr:pic>
      <cdr:nvPicPr>
        <cdr:cNvPr id="12"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2937333" y="887475"/>
          <a:ext cx="297719" cy="18577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0.58216</cdr:x>
      <cdr:y>0.52453</cdr:y>
    </cdr:from>
    <cdr:to>
      <cdr:x>0.62473</cdr:x>
      <cdr:y>0.6042</cdr:y>
    </cdr:to>
    <cdr:pic>
      <cdr:nvPicPr>
        <cdr:cNvPr id="13"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4071416" y="1296144"/>
          <a:ext cx="297718" cy="19687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0.7366</cdr:x>
      <cdr:y>0.52453</cdr:y>
    </cdr:from>
    <cdr:to>
      <cdr:x>0.77917</cdr:x>
      <cdr:y>0.6042</cdr:y>
    </cdr:to>
    <cdr:pic>
      <cdr:nvPicPr>
        <cdr:cNvPr id="14"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5151536" y="1296144"/>
          <a:ext cx="297719" cy="196869"/>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0.88075</cdr:x>
      <cdr:y>0.55367</cdr:y>
    </cdr:from>
    <cdr:to>
      <cdr:x>0.92332</cdr:x>
      <cdr:y>0.63333</cdr:y>
    </cdr:to>
    <cdr:pic>
      <cdr:nvPicPr>
        <cdr:cNvPr id="15" name="Picture 3" descr="\\SERVER\RedirectedFolders\d.ruggiero\My Documents\01_MED\05_Rapporti Med\Rapporto Med 2016\Presentazione\DEF_18_11_2016\bandiera2.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6159648" y="1368152"/>
          <a:ext cx="297718" cy="19684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0.20793</cdr:x>
      <cdr:y>0.20699</cdr:y>
    </cdr:from>
    <cdr:to>
      <cdr:x>0.90306</cdr:x>
      <cdr:y>0.40705</cdr:y>
    </cdr:to>
    <cdr:cxnSp macro="">
      <cdr:nvCxnSpPr>
        <cdr:cNvPr id="2" name="Connettore 1 1"/>
        <cdr:cNvCxnSpPr/>
      </cdr:nvCxnSpPr>
      <cdr:spPr>
        <a:xfrm xmlns:a="http://schemas.openxmlformats.org/drawingml/2006/main" flipV="1">
          <a:off x="950670" y="597634"/>
          <a:ext cx="3178134" cy="577617"/>
        </a:xfrm>
        <a:prstGeom xmlns:a="http://schemas.openxmlformats.org/drawingml/2006/main" prst="line">
          <a:avLst/>
        </a:prstGeom>
        <a:ln xmlns:a="http://schemas.openxmlformats.org/drawingml/2006/main">
          <a:solidFill>
            <a:schemeClr val="tx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0.49966</cdr:x>
      <cdr:y>0.14845</cdr:y>
    </cdr:from>
    <cdr:to>
      <cdr:x>0.63209</cdr:x>
      <cdr:y>0.24489</cdr:y>
    </cdr:to>
    <cdr:sp macro="" textlink="">
      <cdr:nvSpPr>
        <cdr:cNvPr id="6" name="CasellaDiTesto 6"/>
        <cdr:cNvSpPr txBox="1"/>
      </cdr:nvSpPr>
      <cdr:spPr>
        <a:xfrm xmlns:a="http://schemas.openxmlformats.org/drawingml/2006/main">
          <a:off x="2284452" y="428611"/>
          <a:ext cx="605470" cy="278443"/>
        </a:xfrm>
        <a:prstGeom xmlns:a="http://schemas.openxmlformats.org/drawingml/2006/main" prst="rect">
          <a:avLst/>
        </a:prstGeom>
        <a:noFill xmlns:a="http://schemas.openxmlformats.org/drawingml/2006/main"/>
        <a:ln xmlns:a="http://schemas.openxmlformats.org/drawingml/2006/main">
          <a:solidFill>
            <a:srgbClr val="336699"/>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it-IT" sz="1100" dirty="0"/>
            <a:t>+57,8%</a:t>
          </a:r>
        </a:p>
      </cdr:txBody>
    </cdr:sp>
  </cdr:relSizeAnchor>
</c:userShapes>
</file>

<file path=ppt/drawings/drawing3.xml><?xml version="1.0" encoding="utf-8"?>
<c:userShapes xmlns:c="http://schemas.openxmlformats.org/drawingml/2006/chart">
  <cdr:relSizeAnchor xmlns:cdr="http://schemas.openxmlformats.org/drawingml/2006/chartDrawing">
    <cdr:from>
      <cdr:x>0.04878</cdr:x>
      <cdr:y>0.78966</cdr:y>
    </cdr:from>
    <cdr:to>
      <cdr:x>0.18081</cdr:x>
      <cdr:y>0.87477</cdr:y>
    </cdr:to>
    <cdr:sp macro="" textlink="">
      <cdr:nvSpPr>
        <cdr:cNvPr id="2" name="CasellaDiTesto 1"/>
        <cdr:cNvSpPr txBox="1"/>
      </cdr:nvSpPr>
      <cdr:spPr>
        <a:xfrm xmlns:a="http://schemas.openxmlformats.org/drawingml/2006/main">
          <a:off x="432048" y="2672506"/>
          <a:ext cx="1169387" cy="2880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200" dirty="0">
              <a:latin typeface="Century Gothic" panose="020B0502020202020204" pitchFamily="34" charset="0"/>
              <a:cs typeface="Arial" panose="020B0604020202020204" pitchFamily="34" charset="0"/>
            </a:rPr>
            <a:t>in 25 </a:t>
          </a:r>
          <a:r>
            <a:rPr lang="it-IT" sz="1200" dirty="0" err="1">
              <a:latin typeface="Century Gothic" panose="020B0502020202020204" pitchFamily="34" charset="0"/>
              <a:cs typeface="Arial" panose="020B0604020202020204" pitchFamily="34" charset="0"/>
            </a:rPr>
            <a:t>Countries</a:t>
          </a:r>
          <a:endParaRPr lang="it-IT" sz="1200" dirty="0">
            <a:latin typeface="Century Gothic" panose="020B0502020202020204" pitchFamily="34" charset="0"/>
            <a:cs typeface="Arial" panose="020B0604020202020204" pitchFamily="34" charset="0"/>
          </a:endParaRPr>
        </a:p>
      </cdr:txBody>
    </cdr:sp>
  </cdr:relSizeAnchor>
  <cdr:relSizeAnchor xmlns:cdr="http://schemas.openxmlformats.org/drawingml/2006/chartDrawing">
    <cdr:from>
      <cdr:x>0.20869</cdr:x>
      <cdr:y>0.78409</cdr:y>
    </cdr:from>
    <cdr:to>
      <cdr:x>0.34072</cdr:x>
      <cdr:y>0.8692</cdr:y>
    </cdr:to>
    <cdr:sp macro="" textlink="">
      <cdr:nvSpPr>
        <cdr:cNvPr id="3" name="CasellaDiTesto 1"/>
        <cdr:cNvSpPr txBox="1"/>
      </cdr:nvSpPr>
      <cdr:spPr>
        <a:xfrm xmlns:a="http://schemas.openxmlformats.org/drawingml/2006/main">
          <a:off x="1848379" y="2653649"/>
          <a:ext cx="1169387" cy="2880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200" dirty="0">
              <a:latin typeface="Century Gothic" panose="020B0502020202020204" pitchFamily="34" charset="0"/>
              <a:cs typeface="Arial" panose="020B0604020202020204" pitchFamily="34" charset="0"/>
            </a:rPr>
            <a:t>in 47 </a:t>
          </a:r>
          <a:r>
            <a:rPr lang="it-IT" sz="1200" dirty="0" err="1">
              <a:latin typeface="Century Gothic" panose="020B0502020202020204" pitchFamily="34" charset="0"/>
              <a:cs typeface="Arial" panose="020B0604020202020204" pitchFamily="34" charset="0"/>
            </a:rPr>
            <a:t>Countries</a:t>
          </a:r>
          <a:endParaRPr lang="it-IT" sz="1200" dirty="0">
            <a:latin typeface="Century Gothic" panose="020B0502020202020204" pitchFamily="34" charset="0"/>
            <a:cs typeface="Arial" panose="020B0604020202020204" pitchFamily="34" charset="0"/>
          </a:endParaRPr>
        </a:p>
      </cdr:txBody>
    </cdr:sp>
  </cdr:relSizeAnchor>
  <cdr:relSizeAnchor xmlns:cdr="http://schemas.openxmlformats.org/drawingml/2006/chartDrawing">
    <cdr:from>
      <cdr:x>0.37404</cdr:x>
      <cdr:y>0.65957</cdr:y>
    </cdr:from>
    <cdr:to>
      <cdr:x>0.50607</cdr:x>
      <cdr:y>0.74468</cdr:y>
    </cdr:to>
    <cdr:sp macro="" textlink="">
      <cdr:nvSpPr>
        <cdr:cNvPr id="4" name="CasellaDiTesto 1"/>
        <cdr:cNvSpPr txBox="1"/>
      </cdr:nvSpPr>
      <cdr:spPr>
        <a:xfrm xmlns:a="http://schemas.openxmlformats.org/drawingml/2006/main">
          <a:off x="3312857" y="2232232"/>
          <a:ext cx="1169387" cy="2880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200" dirty="0">
              <a:latin typeface="Century Gothic" panose="020B0502020202020204" pitchFamily="34" charset="0"/>
              <a:cs typeface="Arial" panose="020B0604020202020204" pitchFamily="34" charset="0"/>
            </a:rPr>
            <a:t>in 93 </a:t>
          </a:r>
          <a:r>
            <a:rPr lang="it-IT" sz="1200" dirty="0" err="1">
              <a:latin typeface="Century Gothic" panose="020B0502020202020204" pitchFamily="34" charset="0"/>
              <a:cs typeface="Arial" panose="020B0604020202020204" pitchFamily="34" charset="0"/>
            </a:rPr>
            <a:t>Countries</a:t>
          </a:r>
          <a:endParaRPr lang="it-IT" sz="1200" dirty="0">
            <a:latin typeface="Century Gothic" panose="020B0502020202020204" pitchFamily="34" charset="0"/>
            <a:cs typeface="Arial" panose="020B0604020202020204" pitchFamily="34" charset="0"/>
          </a:endParaRPr>
        </a:p>
      </cdr:txBody>
    </cdr:sp>
  </cdr:relSizeAnchor>
  <cdr:relSizeAnchor xmlns:cdr="http://schemas.openxmlformats.org/drawingml/2006/chartDrawing">
    <cdr:from>
      <cdr:x>0.53024</cdr:x>
      <cdr:y>0.2459</cdr:y>
    </cdr:from>
    <cdr:to>
      <cdr:x>0.66227</cdr:x>
      <cdr:y>0.331</cdr:y>
    </cdr:to>
    <cdr:sp macro="" textlink="">
      <cdr:nvSpPr>
        <cdr:cNvPr id="5" name="CasellaDiTesto 1"/>
        <cdr:cNvSpPr txBox="1"/>
      </cdr:nvSpPr>
      <cdr:spPr>
        <a:xfrm xmlns:a="http://schemas.openxmlformats.org/drawingml/2006/main">
          <a:off x="4696308" y="832201"/>
          <a:ext cx="1169387" cy="2880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200" dirty="0">
              <a:latin typeface="Century Gothic" panose="020B0502020202020204" pitchFamily="34" charset="0"/>
              <a:cs typeface="Arial" panose="020B0604020202020204" pitchFamily="34" charset="0"/>
            </a:rPr>
            <a:t>in 116 </a:t>
          </a:r>
          <a:r>
            <a:rPr lang="it-IT" sz="1200" dirty="0" err="1">
              <a:latin typeface="Century Gothic" panose="020B0502020202020204" pitchFamily="34" charset="0"/>
              <a:cs typeface="Arial" panose="020B0604020202020204" pitchFamily="34" charset="0"/>
            </a:rPr>
            <a:t>Countries</a:t>
          </a:r>
          <a:endParaRPr lang="it-IT" sz="1200" dirty="0">
            <a:latin typeface="Century Gothic" panose="020B0502020202020204" pitchFamily="34" charset="0"/>
            <a:cs typeface="Arial" panose="020B0604020202020204" pitchFamily="34" charset="0"/>
          </a:endParaRPr>
        </a:p>
      </cdr:txBody>
    </cdr:sp>
  </cdr:relSizeAnchor>
  <cdr:relSizeAnchor xmlns:cdr="http://schemas.openxmlformats.org/drawingml/2006/chartDrawing">
    <cdr:from>
      <cdr:x>0.6878</cdr:x>
      <cdr:y>0.14894</cdr:y>
    </cdr:from>
    <cdr:to>
      <cdr:x>0.81983</cdr:x>
      <cdr:y>0.23404</cdr:y>
    </cdr:to>
    <cdr:sp macro="" textlink="">
      <cdr:nvSpPr>
        <cdr:cNvPr id="6" name="CasellaDiTesto 1"/>
        <cdr:cNvSpPr txBox="1"/>
      </cdr:nvSpPr>
      <cdr:spPr>
        <a:xfrm xmlns:a="http://schemas.openxmlformats.org/drawingml/2006/main">
          <a:off x="6091855" y="504069"/>
          <a:ext cx="1169388" cy="2880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200" dirty="0">
              <a:latin typeface="Century Gothic" panose="020B0502020202020204" pitchFamily="34" charset="0"/>
              <a:cs typeface="Arial" panose="020B0604020202020204" pitchFamily="34" charset="0"/>
            </a:rPr>
            <a:t>in 130 </a:t>
          </a:r>
          <a:r>
            <a:rPr lang="it-IT" sz="1200" dirty="0" err="1">
              <a:latin typeface="Century Gothic" panose="020B0502020202020204" pitchFamily="34" charset="0"/>
              <a:cs typeface="Arial" panose="020B0604020202020204" pitchFamily="34" charset="0"/>
            </a:rPr>
            <a:t>Countries</a:t>
          </a:r>
          <a:endParaRPr lang="it-IT" sz="1200" dirty="0">
            <a:latin typeface="Century Gothic" panose="020B0502020202020204" pitchFamily="34" charset="0"/>
            <a:cs typeface="Arial" panose="020B0604020202020204" pitchFamily="34" charset="0"/>
          </a:endParaRPr>
        </a:p>
      </cdr:txBody>
    </cdr:sp>
  </cdr:relSizeAnchor>
  <cdr:relSizeAnchor xmlns:cdr="http://schemas.openxmlformats.org/drawingml/2006/chartDrawing">
    <cdr:from>
      <cdr:x>0.84217</cdr:x>
      <cdr:y>0.06383</cdr:y>
    </cdr:from>
    <cdr:to>
      <cdr:x>0.9742</cdr:x>
      <cdr:y>0.14894</cdr:y>
    </cdr:to>
    <cdr:sp macro="" textlink="">
      <cdr:nvSpPr>
        <cdr:cNvPr id="7" name="CasellaDiTesto 1"/>
        <cdr:cNvSpPr txBox="1"/>
      </cdr:nvSpPr>
      <cdr:spPr>
        <a:xfrm xmlns:a="http://schemas.openxmlformats.org/drawingml/2006/main">
          <a:off x="7459086" y="204237"/>
          <a:ext cx="1169388" cy="2723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200" dirty="0">
              <a:latin typeface="Century Gothic" panose="020B0502020202020204" pitchFamily="34" charset="0"/>
              <a:cs typeface="Arial" panose="020B0604020202020204" pitchFamily="34" charset="0"/>
            </a:rPr>
            <a:t>in 135 </a:t>
          </a:r>
          <a:r>
            <a:rPr lang="it-IT" sz="1200" dirty="0" err="1">
              <a:latin typeface="Century Gothic" panose="020B0502020202020204" pitchFamily="34" charset="0"/>
              <a:cs typeface="Arial" panose="020B0604020202020204" pitchFamily="34" charset="0"/>
            </a:rPr>
            <a:t>Countries</a:t>
          </a:r>
          <a:endParaRPr lang="it-IT" sz="1200" dirty="0">
            <a:latin typeface="Century Gothic" panose="020B0502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650" cy="4889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08413" y="0"/>
            <a:ext cx="2914650" cy="488950"/>
          </a:xfrm>
          <a:prstGeom prst="rect">
            <a:avLst/>
          </a:prstGeom>
        </p:spPr>
        <p:txBody>
          <a:bodyPr vert="horz" lIns="91440" tIns="45720" rIns="91440" bIns="45720" rtlCol="0"/>
          <a:lstStyle>
            <a:lvl1pPr algn="r">
              <a:defRPr sz="1200"/>
            </a:lvl1pPr>
          </a:lstStyle>
          <a:p>
            <a:fld id="{39A28BC0-98DF-4C0A-9779-AF50BC7E50AD}" type="datetimeFigureOut">
              <a:rPr lang="it-IT" smtClean="0"/>
              <a:pPr/>
              <a:t>09/12/2018</a:t>
            </a:fld>
            <a:endParaRPr lang="it-IT"/>
          </a:p>
        </p:txBody>
      </p:sp>
      <p:sp>
        <p:nvSpPr>
          <p:cNvPr id="4" name="Segnaposto piè di pagina 3"/>
          <p:cNvSpPr>
            <a:spLocks noGrp="1"/>
          </p:cNvSpPr>
          <p:nvPr>
            <p:ph type="ftr" sz="quarter" idx="2"/>
          </p:nvPr>
        </p:nvSpPr>
        <p:spPr>
          <a:xfrm>
            <a:off x="0" y="9283700"/>
            <a:ext cx="2914650" cy="48895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08413" y="9283700"/>
            <a:ext cx="2914650" cy="488950"/>
          </a:xfrm>
          <a:prstGeom prst="rect">
            <a:avLst/>
          </a:prstGeom>
        </p:spPr>
        <p:txBody>
          <a:bodyPr vert="horz" lIns="91440" tIns="45720" rIns="91440" bIns="45720" rtlCol="0" anchor="b"/>
          <a:lstStyle>
            <a:lvl1pPr algn="r">
              <a:defRPr sz="1200"/>
            </a:lvl1pPr>
          </a:lstStyle>
          <a:p>
            <a:fld id="{BAC0681B-946E-40FD-9A68-92943A96BBD7}" type="slidenum">
              <a:rPr lang="it-IT" smtClean="0"/>
              <a:pPr/>
              <a:t>‹N›</a:t>
            </a:fld>
            <a:endParaRPr lang="it-IT"/>
          </a:p>
        </p:txBody>
      </p:sp>
    </p:spTree>
    <p:extLst>
      <p:ext uri="{BB962C8B-B14F-4D97-AF65-F5344CB8AC3E}">
        <p14:creationId xmlns:p14="http://schemas.microsoft.com/office/powerpoint/2010/main" xmlns="" val="9578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4015" cy="488712"/>
          </a:xfrm>
          <a:prstGeom prst="rect">
            <a:avLst/>
          </a:prstGeom>
        </p:spPr>
        <p:txBody>
          <a:bodyPr vert="horz" lIns="89267" tIns="44633" rIns="89267" bIns="44633" rtlCol="0"/>
          <a:lstStyle>
            <a:lvl1pPr algn="l">
              <a:defRPr sz="1200"/>
            </a:lvl1pPr>
          </a:lstStyle>
          <a:p>
            <a:endParaRPr lang="it-IT"/>
          </a:p>
        </p:txBody>
      </p:sp>
      <p:sp>
        <p:nvSpPr>
          <p:cNvPr id="3" name="Segnaposto data 2"/>
          <p:cNvSpPr>
            <a:spLocks noGrp="1"/>
          </p:cNvSpPr>
          <p:nvPr>
            <p:ph type="dt" idx="1"/>
          </p:nvPr>
        </p:nvSpPr>
        <p:spPr>
          <a:xfrm>
            <a:off x="3809079" y="0"/>
            <a:ext cx="2914015" cy="488712"/>
          </a:xfrm>
          <a:prstGeom prst="rect">
            <a:avLst/>
          </a:prstGeom>
        </p:spPr>
        <p:txBody>
          <a:bodyPr vert="horz" lIns="89267" tIns="44633" rIns="89267" bIns="44633" rtlCol="0"/>
          <a:lstStyle>
            <a:lvl1pPr algn="r">
              <a:defRPr sz="1200"/>
            </a:lvl1pPr>
          </a:lstStyle>
          <a:p>
            <a:fld id="{C4CB5B93-C0E6-42AB-AD46-0A81EDE77388}" type="datetimeFigureOut">
              <a:rPr lang="it-IT" smtClean="0"/>
              <a:pPr/>
              <a:t>09/12/2018</a:t>
            </a:fld>
            <a:endParaRPr lang="it-IT"/>
          </a:p>
        </p:txBody>
      </p:sp>
      <p:sp>
        <p:nvSpPr>
          <p:cNvPr id="4" name="Segnaposto immagine diapositiva 3"/>
          <p:cNvSpPr>
            <a:spLocks noGrp="1" noRot="1" noChangeAspect="1"/>
          </p:cNvSpPr>
          <p:nvPr>
            <p:ph type="sldImg" idx="2"/>
          </p:nvPr>
        </p:nvSpPr>
        <p:spPr>
          <a:xfrm>
            <a:off x="104775" y="731838"/>
            <a:ext cx="6515100" cy="3665537"/>
          </a:xfrm>
          <a:prstGeom prst="rect">
            <a:avLst/>
          </a:prstGeom>
          <a:noFill/>
          <a:ln w="12700">
            <a:solidFill>
              <a:prstClr val="black"/>
            </a:solidFill>
          </a:ln>
        </p:spPr>
        <p:txBody>
          <a:bodyPr vert="horz" lIns="89267" tIns="44633" rIns="89267" bIns="44633" rtlCol="0" anchor="ctr"/>
          <a:lstStyle/>
          <a:p>
            <a:endParaRPr lang="it-IT"/>
          </a:p>
        </p:txBody>
      </p:sp>
      <p:sp>
        <p:nvSpPr>
          <p:cNvPr id="5" name="Segnaposto note 4"/>
          <p:cNvSpPr>
            <a:spLocks noGrp="1"/>
          </p:cNvSpPr>
          <p:nvPr>
            <p:ph type="body" sz="quarter" idx="3"/>
          </p:nvPr>
        </p:nvSpPr>
        <p:spPr>
          <a:xfrm>
            <a:off x="672465" y="4642765"/>
            <a:ext cx="5379720" cy="4398407"/>
          </a:xfrm>
          <a:prstGeom prst="rect">
            <a:avLst/>
          </a:prstGeom>
        </p:spPr>
        <p:txBody>
          <a:bodyPr vert="horz" lIns="89267" tIns="44633" rIns="89267" bIns="4463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283831"/>
            <a:ext cx="2914015" cy="488712"/>
          </a:xfrm>
          <a:prstGeom prst="rect">
            <a:avLst/>
          </a:prstGeom>
        </p:spPr>
        <p:txBody>
          <a:bodyPr vert="horz" lIns="89267" tIns="44633" rIns="89267" bIns="44633" rtlCol="0" anchor="b"/>
          <a:lstStyle>
            <a:lvl1pPr algn="l">
              <a:defRPr sz="1200"/>
            </a:lvl1pPr>
          </a:lstStyle>
          <a:p>
            <a:endParaRPr lang="it-IT"/>
          </a:p>
        </p:txBody>
      </p:sp>
      <p:sp>
        <p:nvSpPr>
          <p:cNvPr id="7" name="Segnaposto numero diapositiva 6"/>
          <p:cNvSpPr>
            <a:spLocks noGrp="1"/>
          </p:cNvSpPr>
          <p:nvPr>
            <p:ph type="sldNum" sz="quarter" idx="5"/>
          </p:nvPr>
        </p:nvSpPr>
        <p:spPr>
          <a:xfrm>
            <a:off x="3809079" y="9283831"/>
            <a:ext cx="2914015" cy="488712"/>
          </a:xfrm>
          <a:prstGeom prst="rect">
            <a:avLst/>
          </a:prstGeom>
        </p:spPr>
        <p:txBody>
          <a:bodyPr vert="horz" lIns="89267" tIns="44633" rIns="89267" bIns="44633" rtlCol="0" anchor="b"/>
          <a:lstStyle>
            <a:lvl1pPr algn="r">
              <a:defRPr sz="1200"/>
            </a:lvl1pPr>
          </a:lstStyle>
          <a:p>
            <a:fld id="{F1EA75B1-E83A-41D2-8228-D89D8D577BB9}" type="slidenum">
              <a:rPr lang="it-IT" smtClean="0"/>
              <a:pPr/>
              <a:t>‹N›</a:t>
            </a:fld>
            <a:endParaRPr lang="it-IT"/>
          </a:p>
        </p:txBody>
      </p:sp>
    </p:spTree>
    <p:extLst>
      <p:ext uri="{BB962C8B-B14F-4D97-AF65-F5344CB8AC3E}">
        <p14:creationId xmlns:p14="http://schemas.microsoft.com/office/powerpoint/2010/main" xmlns="" val="104621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37A9F01-A751-4F07-B704-C2DAF1CB97F2}"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xmlns="" val="113328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12</a:t>
            </a:fld>
            <a:endParaRPr lang="it-IT"/>
          </a:p>
        </p:txBody>
      </p:sp>
    </p:spTree>
    <p:extLst>
      <p:ext uri="{BB962C8B-B14F-4D97-AF65-F5344CB8AC3E}">
        <p14:creationId xmlns:p14="http://schemas.microsoft.com/office/powerpoint/2010/main" xmlns="" val="46036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Si considera</a:t>
            </a:r>
            <a:r>
              <a:rPr lang="it-IT" baseline="0" dirty="0" smtClean="0"/>
              <a:t> la nave più grande attraccata nel 2018</a:t>
            </a:r>
          </a:p>
          <a:p>
            <a:endParaRPr lang="it-IT" baseline="0" dirty="0" smtClean="0"/>
          </a:p>
          <a:p>
            <a:r>
              <a:rPr lang="it-IT" baseline="0" dirty="0" smtClean="0"/>
              <a:t>Sulla rotta East-West la dimensione media delle navi transitate è: 11.200 TEU</a:t>
            </a:r>
          </a:p>
          <a:p>
            <a:endParaRPr lang="it-IT" baseline="0" dirty="0" smtClean="0"/>
          </a:p>
          <a:p>
            <a:r>
              <a:rPr lang="it-IT" baseline="0" dirty="0" smtClean="0"/>
              <a:t>Cagliari: 8.600</a:t>
            </a:r>
          </a:p>
          <a:p>
            <a:r>
              <a:rPr lang="it-IT" baseline="0" dirty="0" smtClean="0"/>
              <a:t>Salerno: 6.758</a:t>
            </a:r>
          </a:p>
          <a:p>
            <a:r>
              <a:rPr lang="it-IT" baseline="0" dirty="0" smtClean="0"/>
              <a:t>Ravenna: 2.825</a:t>
            </a:r>
          </a:p>
          <a:p>
            <a:r>
              <a:rPr lang="it-IT" baseline="0" dirty="0" smtClean="0"/>
              <a:t>Ancona: 2.825</a:t>
            </a:r>
          </a:p>
          <a:p>
            <a:r>
              <a:rPr lang="it-IT" baseline="0" dirty="0" smtClean="0"/>
              <a:t>Bari: 2.478</a:t>
            </a:r>
          </a:p>
          <a:p>
            <a:endParaRPr lang="it-IT" baseline="0" dirty="0" smtClean="0"/>
          </a:p>
          <a:p>
            <a:endParaRPr lang="it-IT" baseline="0" dirty="0" smtClean="0"/>
          </a:p>
          <a:p>
            <a:endParaRPr lang="it-IT" baseline="0" dirty="0" smtClean="0"/>
          </a:p>
          <a:p>
            <a:endParaRPr lang="it-IT" baseline="0" dirty="0" smtClean="0"/>
          </a:p>
          <a:p>
            <a:endParaRPr lang="it-IT" baseline="0" dirty="0" smtClean="0"/>
          </a:p>
          <a:p>
            <a:endParaRPr lang="it-IT" baseline="0" dirty="0" smtClean="0"/>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F1EA75B1-E83A-41D2-8228-D89D8D577BB9}" type="slidenum">
              <a:rPr lang="it-IT" smtClean="0"/>
              <a:pPr/>
              <a:t>13</a:t>
            </a:fld>
            <a:endParaRPr lang="it-IT"/>
          </a:p>
        </p:txBody>
      </p:sp>
    </p:spTree>
    <p:extLst>
      <p:ext uri="{BB962C8B-B14F-4D97-AF65-F5344CB8AC3E}">
        <p14:creationId xmlns:p14="http://schemas.microsoft.com/office/powerpoint/2010/main" xmlns="" val="30027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1EA75B1-E83A-41D2-8228-D89D8D577BB9}" type="slidenum">
              <a:rPr lang="it-IT" smtClean="0"/>
              <a:pPr/>
              <a:t>14</a:t>
            </a:fld>
            <a:endParaRPr lang="it-IT"/>
          </a:p>
        </p:txBody>
      </p:sp>
    </p:spTree>
    <p:extLst>
      <p:ext uri="{BB962C8B-B14F-4D97-AF65-F5344CB8AC3E}">
        <p14:creationId xmlns:p14="http://schemas.microsoft.com/office/powerpoint/2010/main" xmlns="" val="156152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p:cNvSpPr>
            <a:spLocks noGrp="1"/>
          </p:cNvSpPr>
          <p:nvPr>
            <p:ph type="body" idx="1"/>
          </p:nvPr>
        </p:nvSpPr>
        <p:spPr/>
        <p:txBody>
          <a:bodyPr/>
          <a:lstStyle/>
          <a:p>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16</a:t>
            </a:fld>
            <a:endParaRPr lang="it-IT"/>
          </a:p>
        </p:txBody>
      </p:sp>
    </p:spTree>
    <p:extLst>
      <p:ext uri="{BB962C8B-B14F-4D97-AF65-F5344CB8AC3E}">
        <p14:creationId xmlns:p14="http://schemas.microsoft.com/office/powerpoint/2010/main" xmlns="" val="85724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17</a:t>
            </a:fld>
            <a:endParaRPr lang="it-IT"/>
          </a:p>
        </p:txBody>
      </p:sp>
    </p:spTree>
    <p:extLst>
      <p:ext uri="{BB962C8B-B14F-4D97-AF65-F5344CB8AC3E}">
        <p14:creationId xmlns:p14="http://schemas.microsoft.com/office/powerpoint/2010/main" xmlns="" val="7651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p:cNvSpPr>
            <a:spLocks noGrp="1"/>
          </p:cNvSpPr>
          <p:nvPr>
            <p:ph type="body" idx="1"/>
          </p:nvPr>
        </p:nvSpPr>
        <p:spPr/>
        <p:txBody>
          <a:bodyPr/>
          <a:lstStyle/>
          <a:p>
            <a:r>
              <a:rPr lang="it-IT" sz="1200" kern="1200" dirty="0" smtClean="0">
                <a:solidFill>
                  <a:schemeClr val="tx1"/>
                </a:solidFill>
                <a:effectLst/>
                <a:latin typeface="+mn-lt"/>
                <a:ea typeface="+mn-ea"/>
                <a:cs typeface="+mn-cs"/>
              </a:rPr>
              <a:t>VA prezzi correnti Automotive al 2016: </a:t>
            </a:r>
            <a:r>
              <a:rPr lang="it-IT" sz="1200" b="1" kern="1200" dirty="0" smtClean="0">
                <a:solidFill>
                  <a:schemeClr val="tx1"/>
                </a:solidFill>
                <a:effectLst/>
                <a:latin typeface="+mn-lt"/>
                <a:ea typeface="+mn-ea"/>
                <a:cs typeface="+mn-cs"/>
              </a:rPr>
              <a:t>13.775,5 mln di euro</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Peso% Automotive su totale Economia: </a:t>
            </a:r>
            <a:r>
              <a:rPr lang="it-IT" sz="1200" b="1" kern="1200" dirty="0" smtClean="0">
                <a:solidFill>
                  <a:schemeClr val="tx1"/>
                </a:solidFill>
                <a:effectLst/>
                <a:latin typeface="+mn-lt"/>
                <a:ea typeface="+mn-ea"/>
                <a:cs typeface="+mn-cs"/>
              </a:rPr>
              <a:t>1% (circa)</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Peso% Automotive su Manifattura: </a:t>
            </a:r>
            <a:r>
              <a:rPr lang="it-IT" sz="1200" b="1" kern="1200" dirty="0" smtClean="0">
                <a:solidFill>
                  <a:schemeClr val="tx1"/>
                </a:solidFill>
                <a:effectLst/>
                <a:latin typeface="+mn-lt"/>
                <a:ea typeface="+mn-ea"/>
                <a:cs typeface="+mn-cs"/>
              </a:rPr>
              <a:t>5,5%</a:t>
            </a:r>
            <a:endParaRPr lang="it-IT" sz="1200" kern="1200" dirty="0" smtClean="0">
              <a:solidFill>
                <a:schemeClr val="tx1"/>
              </a:solidFill>
              <a:effectLst/>
              <a:latin typeface="+mn-lt"/>
              <a:ea typeface="+mn-ea"/>
              <a:cs typeface="+mn-cs"/>
            </a:endParaRPr>
          </a:p>
          <a:p>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p:cNvSpPr>
            <a:spLocks noGrp="1"/>
          </p:cNvSpPr>
          <p:nvPr>
            <p:ph type="body" idx="1"/>
          </p:nvPr>
        </p:nvSpPr>
        <p:spPr/>
        <p:txBody>
          <a:bodyPr/>
          <a:lstStyle/>
          <a:p>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35013"/>
            <a:ext cx="6515100" cy="3663950"/>
          </a:xfrm>
        </p:spPr>
      </p:sp>
      <p:sp>
        <p:nvSpPr>
          <p:cNvPr id="3" name="Segnaposto note 2"/>
          <p:cNvSpPr>
            <a:spLocks noGrp="1"/>
          </p:cNvSpPr>
          <p:nvPr>
            <p:ph type="body" idx="1"/>
          </p:nvPr>
        </p:nvSpPr>
        <p:spPr/>
        <p:txBody>
          <a:bodyPr/>
          <a:lstStyle/>
          <a:p>
            <a:pPr algn="just"/>
            <a:r>
              <a:rPr lang="it-IT" sz="1800" dirty="0" smtClean="0"/>
              <a:t>I </a:t>
            </a:r>
            <a:r>
              <a:rPr lang="it-IT" sz="1800" dirty="0" err="1" smtClean="0"/>
              <a:t>would</a:t>
            </a:r>
            <a:r>
              <a:rPr lang="it-IT" sz="1800" dirty="0" smtClean="0"/>
              <a:t> </a:t>
            </a:r>
            <a:r>
              <a:rPr lang="it-IT" sz="1800" dirty="0" err="1" smtClean="0"/>
              <a:t>like</a:t>
            </a:r>
            <a:r>
              <a:rPr lang="it-IT" sz="1800" dirty="0" smtClean="0"/>
              <a:t> </a:t>
            </a:r>
            <a:r>
              <a:rPr lang="it-IT" sz="1800" dirty="0" err="1" smtClean="0"/>
              <a:t>now</a:t>
            </a:r>
            <a:r>
              <a:rPr lang="it-IT" sz="1800" dirty="0" smtClean="0"/>
              <a:t> to focus on the </a:t>
            </a:r>
            <a:r>
              <a:rPr lang="it-IT" sz="1800" dirty="0" err="1" smtClean="0"/>
              <a:t>Shipbuilding</a:t>
            </a:r>
            <a:r>
              <a:rPr lang="it-IT" sz="1800" dirty="0" smtClean="0"/>
              <a:t> </a:t>
            </a:r>
            <a:r>
              <a:rPr lang="it-IT" sz="1800" dirty="0" err="1" smtClean="0"/>
              <a:t>sector</a:t>
            </a:r>
            <a:r>
              <a:rPr lang="it-IT" sz="1800" dirty="0" smtClean="0"/>
              <a:t>, and in </a:t>
            </a:r>
            <a:r>
              <a:rPr lang="it-IT" sz="1800" dirty="0" err="1" smtClean="0"/>
              <a:t>particular</a:t>
            </a:r>
            <a:r>
              <a:rPr lang="it-IT" sz="1800" dirty="0" smtClean="0"/>
              <a:t>, </a:t>
            </a:r>
            <a:r>
              <a:rPr lang="it-IT" sz="1800" dirty="0" err="1" smtClean="0"/>
              <a:t>I’d</a:t>
            </a:r>
            <a:r>
              <a:rPr lang="it-IT" sz="1800" dirty="0" smtClean="0"/>
              <a:t> </a:t>
            </a:r>
            <a:r>
              <a:rPr lang="it-IT" sz="1800" dirty="0" err="1" smtClean="0"/>
              <a:t>like</a:t>
            </a:r>
            <a:r>
              <a:rPr lang="it-IT" sz="1800" dirty="0" smtClean="0"/>
              <a:t> to take a </a:t>
            </a:r>
            <a:r>
              <a:rPr lang="it-IT" sz="1800" dirty="0" err="1" smtClean="0"/>
              <a:t>closer</a:t>
            </a:r>
            <a:r>
              <a:rPr lang="it-IT" sz="1800" dirty="0" smtClean="0"/>
              <a:t> look </a:t>
            </a:r>
            <a:r>
              <a:rPr lang="it-IT" sz="1800" dirty="0" err="1" smtClean="0"/>
              <a:t>at</a:t>
            </a:r>
            <a:r>
              <a:rPr lang="it-IT" sz="1800" dirty="0" smtClean="0"/>
              <a:t> Orderbook Value.</a:t>
            </a:r>
          </a:p>
          <a:p>
            <a:pPr algn="just"/>
            <a:endParaRPr lang="it-IT" sz="1800" dirty="0"/>
          </a:p>
          <a:p>
            <a:pPr algn="just"/>
            <a:r>
              <a:rPr lang="it-IT" sz="1800" dirty="0" err="1" smtClean="0"/>
              <a:t>This</a:t>
            </a:r>
            <a:r>
              <a:rPr lang="it-IT" sz="1800" dirty="0" smtClean="0"/>
              <a:t> slide shows </a:t>
            </a:r>
            <a:r>
              <a:rPr lang="it-IT" sz="1800" dirty="0" err="1" smtClean="0"/>
              <a:t>that</a:t>
            </a:r>
            <a:r>
              <a:rPr lang="it-IT" sz="1800" dirty="0" smtClean="0"/>
              <a:t> in 2017 European new </a:t>
            </a:r>
            <a:r>
              <a:rPr lang="it-IT" sz="1800" dirty="0" err="1" smtClean="0"/>
              <a:t>contracts</a:t>
            </a:r>
            <a:r>
              <a:rPr lang="it-IT" sz="1800" dirty="0" smtClean="0"/>
              <a:t> </a:t>
            </a:r>
            <a:r>
              <a:rPr lang="it-IT" sz="1800" dirty="0" err="1" smtClean="0"/>
              <a:t>amounted</a:t>
            </a:r>
            <a:r>
              <a:rPr lang="it-IT" sz="1800" dirty="0" smtClean="0"/>
              <a:t> to 22 </a:t>
            </a:r>
            <a:r>
              <a:rPr lang="it-IT" sz="1800" dirty="0" err="1" smtClean="0"/>
              <a:t>bn</a:t>
            </a:r>
            <a:r>
              <a:rPr lang="it-IT" sz="1800" dirty="0" smtClean="0"/>
              <a:t> $ (35% of </a:t>
            </a:r>
            <a:r>
              <a:rPr lang="it-IT" sz="1800" dirty="0" err="1" smtClean="0"/>
              <a:t>overall</a:t>
            </a:r>
            <a:r>
              <a:rPr lang="it-IT" sz="1800" dirty="0" smtClean="0"/>
              <a:t> global new </a:t>
            </a:r>
            <a:r>
              <a:rPr lang="it-IT" sz="1800" dirty="0" err="1" smtClean="0"/>
              <a:t>orders</a:t>
            </a:r>
            <a:r>
              <a:rPr lang="it-IT" sz="1800" dirty="0" smtClean="0"/>
              <a:t>). </a:t>
            </a:r>
          </a:p>
          <a:p>
            <a:pPr algn="just"/>
            <a:endParaRPr lang="it-IT" sz="1800" dirty="0"/>
          </a:p>
          <a:p>
            <a:pPr algn="just"/>
            <a:r>
              <a:rPr lang="it-IT" sz="1800" dirty="0" err="1" smtClean="0"/>
              <a:t>According</a:t>
            </a:r>
            <a:r>
              <a:rPr lang="it-IT" sz="1800" dirty="0" smtClean="0"/>
              <a:t> to data from the orderbook </a:t>
            </a:r>
            <a:r>
              <a:rPr lang="it-IT" sz="1800" dirty="0" err="1" smtClean="0"/>
              <a:t>value</a:t>
            </a:r>
            <a:r>
              <a:rPr lang="it-IT" sz="1800" dirty="0" smtClean="0"/>
              <a:t> </a:t>
            </a:r>
            <a:r>
              <a:rPr lang="it-IT" sz="1800" dirty="0" err="1" smtClean="0"/>
              <a:t>which</a:t>
            </a:r>
            <a:r>
              <a:rPr lang="it-IT" sz="1800" dirty="0" smtClean="0"/>
              <a:t> </a:t>
            </a:r>
            <a:r>
              <a:rPr lang="it-IT" sz="1800" dirty="0" err="1" smtClean="0"/>
              <a:t>includes</a:t>
            </a:r>
            <a:r>
              <a:rPr lang="it-IT" sz="1800" dirty="0" smtClean="0"/>
              <a:t> </a:t>
            </a:r>
            <a:r>
              <a:rPr lang="it-IT" sz="1800" dirty="0" err="1" smtClean="0"/>
              <a:t>both</a:t>
            </a:r>
            <a:r>
              <a:rPr lang="it-IT" sz="1800" dirty="0" smtClean="0"/>
              <a:t> </a:t>
            </a:r>
            <a:r>
              <a:rPr lang="it-IT" sz="1800" dirty="0" err="1" smtClean="0"/>
              <a:t>civil</a:t>
            </a:r>
            <a:r>
              <a:rPr lang="it-IT" sz="1800" dirty="0" smtClean="0"/>
              <a:t> and </a:t>
            </a:r>
            <a:r>
              <a:rPr lang="it-IT" sz="1800" dirty="0" err="1" smtClean="0"/>
              <a:t>naval</a:t>
            </a:r>
            <a:r>
              <a:rPr lang="it-IT" sz="1800" dirty="0" smtClean="0"/>
              <a:t> </a:t>
            </a:r>
            <a:r>
              <a:rPr lang="it-IT" sz="1800" dirty="0" err="1" smtClean="0"/>
              <a:t>builds</a:t>
            </a:r>
            <a:r>
              <a:rPr lang="it-IT" sz="1800" dirty="0" smtClean="0"/>
              <a:t>, the European </a:t>
            </a:r>
            <a:r>
              <a:rPr lang="it-IT" sz="1800" dirty="0" err="1" smtClean="0"/>
              <a:t>Shipbuilding</a:t>
            </a:r>
            <a:r>
              <a:rPr lang="it-IT" sz="1800" dirty="0" smtClean="0"/>
              <a:t> </a:t>
            </a:r>
            <a:r>
              <a:rPr lang="it-IT" sz="1800" dirty="0" err="1" smtClean="0"/>
              <a:t>Industry</a:t>
            </a:r>
            <a:r>
              <a:rPr lang="it-IT" sz="1800" dirty="0" smtClean="0"/>
              <a:t> </a:t>
            </a:r>
            <a:r>
              <a:rPr lang="it-IT" sz="1800" dirty="0" err="1" smtClean="0"/>
              <a:t>was</a:t>
            </a:r>
            <a:r>
              <a:rPr lang="it-IT" sz="1800" dirty="0" smtClean="0"/>
              <a:t> </a:t>
            </a:r>
            <a:r>
              <a:rPr lang="it-IT" sz="1800" dirty="0" err="1" smtClean="0"/>
              <a:t>significantly</a:t>
            </a:r>
            <a:r>
              <a:rPr lang="it-IT" sz="1800" dirty="0" smtClean="0"/>
              <a:t> </a:t>
            </a:r>
            <a:r>
              <a:rPr lang="it-IT" sz="1800" dirty="0" err="1" smtClean="0"/>
              <a:t>bigger</a:t>
            </a:r>
            <a:r>
              <a:rPr lang="it-IT" sz="1800" dirty="0" smtClean="0"/>
              <a:t> </a:t>
            </a:r>
            <a:r>
              <a:rPr lang="it-IT" sz="1800" dirty="0" err="1" smtClean="0"/>
              <a:t>than</a:t>
            </a:r>
            <a:r>
              <a:rPr lang="it-IT" sz="1800" dirty="0" smtClean="0"/>
              <a:t> </a:t>
            </a:r>
            <a:r>
              <a:rPr lang="it-IT" sz="1800" dirty="0" err="1" smtClean="0"/>
              <a:t>its</a:t>
            </a:r>
            <a:r>
              <a:rPr lang="it-IT" sz="1800" dirty="0" smtClean="0"/>
              <a:t> </a:t>
            </a:r>
            <a:r>
              <a:rPr lang="it-IT" sz="1800" dirty="0" err="1" smtClean="0"/>
              <a:t>direct</a:t>
            </a:r>
            <a:r>
              <a:rPr lang="it-IT" sz="1800" dirty="0" smtClean="0"/>
              <a:t> Asian competitors.</a:t>
            </a:r>
            <a:endParaRPr lang="it-IT" sz="1800" dirty="0"/>
          </a:p>
        </p:txBody>
      </p:sp>
      <p:sp>
        <p:nvSpPr>
          <p:cNvPr id="4" name="Segnaposto numero diapositiva 3"/>
          <p:cNvSpPr>
            <a:spLocks noGrp="1"/>
          </p:cNvSpPr>
          <p:nvPr>
            <p:ph type="sldNum" sz="quarter" idx="10"/>
          </p:nvPr>
        </p:nvSpPr>
        <p:spPr/>
        <p:txBody>
          <a:bodyPr/>
          <a:lstStyle/>
          <a:p>
            <a:fld id="{BA7BB63A-12AE-4E1C-BDBC-542CFE9BEF60}" type="slidenum">
              <a:rPr lang="it-IT" smtClean="0">
                <a:solidFill>
                  <a:prstClr val="black"/>
                </a:solidFill>
              </a:rPr>
              <a:pPr/>
              <a:t>20</a:t>
            </a:fld>
            <a:endParaRPr lang="it-IT">
              <a:solidFill>
                <a:prstClr val="black"/>
              </a:solidFill>
            </a:endParaRPr>
          </a:p>
        </p:txBody>
      </p:sp>
    </p:spTree>
    <p:extLst>
      <p:ext uri="{BB962C8B-B14F-4D97-AF65-F5344CB8AC3E}">
        <p14:creationId xmlns:p14="http://schemas.microsoft.com/office/powerpoint/2010/main" xmlns="" val="139588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35013"/>
            <a:ext cx="6515100" cy="3663950"/>
          </a:xfrm>
        </p:spPr>
      </p:sp>
      <p:sp>
        <p:nvSpPr>
          <p:cNvPr id="3" name="Segnaposto note 2"/>
          <p:cNvSpPr>
            <a:spLocks noGrp="1"/>
          </p:cNvSpPr>
          <p:nvPr>
            <p:ph type="body" idx="1"/>
          </p:nvPr>
        </p:nvSpPr>
        <p:spPr/>
        <p:txBody>
          <a:bodyPr/>
          <a:lstStyle/>
          <a:p>
            <a:pPr algn="just"/>
            <a:r>
              <a:rPr lang="it-IT" sz="1800" dirty="0" smtClean="0"/>
              <a:t>A </a:t>
            </a:r>
            <a:r>
              <a:rPr lang="it-IT" sz="1800" dirty="0" err="1" smtClean="0"/>
              <a:t>closer</a:t>
            </a:r>
            <a:r>
              <a:rPr lang="it-IT" sz="1800" dirty="0" smtClean="0"/>
              <a:t> look </a:t>
            </a:r>
            <a:r>
              <a:rPr lang="it-IT" sz="1800" dirty="0" err="1" smtClean="0"/>
              <a:t>at</a:t>
            </a:r>
            <a:r>
              <a:rPr lang="it-IT" sz="1800" dirty="0" smtClean="0"/>
              <a:t> the </a:t>
            </a:r>
            <a:r>
              <a:rPr lang="it-IT" sz="1800" dirty="0" err="1" smtClean="0"/>
              <a:t>specialisation</a:t>
            </a:r>
            <a:r>
              <a:rPr lang="it-IT" sz="1800" dirty="0" smtClean="0"/>
              <a:t> of European </a:t>
            </a:r>
            <a:r>
              <a:rPr lang="it-IT" sz="1800" dirty="0" err="1" smtClean="0"/>
              <a:t>shipyards</a:t>
            </a:r>
            <a:r>
              <a:rPr lang="it-IT" sz="1800" dirty="0" smtClean="0"/>
              <a:t> </a:t>
            </a:r>
            <a:r>
              <a:rPr lang="it-IT" sz="1800" dirty="0" err="1" smtClean="0"/>
              <a:t>reveals</a:t>
            </a:r>
            <a:r>
              <a:rPr lang="it-IT" sz="1800" dirty="0" smtClean="0"/>
              <a:t> </a:t>
            </a:r>
            <a:r>
              <a:rPr lang="it-IT" sz="1800" dirty="0" err="1" smtClean="0"/>
              <a:t>that</a:t>
            </a:r>
            <a:r>
              <a:rPr lang="it-IT" sz="1800" dirty="0" smtClean="0"/>
              <a:t> </a:t>
            </a:r>
            <a:r>
              <a:rPr lang="it-IT" sz="1800" dirty="0" err="1" smtClean="0"/>
              <a:t>these</a:t>
            </a:r>
            <a:r>
              <a:rPr lang="it-IT" sz="1800" dirty="0" smtClean="0"/>
              <a:t> produce </a:t>
            </a:r>
            <a:r>
              <a:rPr lang="it-IT" sz="1800" dirty="0" err="1" smtClean="0"/>
              <a:t>mainly</a:t>
            </a:r>
            <a:r>
              <a:rPr lang="it-IT" sz="1800" dirty="0" smtClean="0"/>
              <a:t> </a:t>
            </a:r>
            <a:r>
              <a:rPr lang="it-IT" sz="1800" dirty="0" err="1" smtClean="0"/>
              <a:t>two</a:t>
            </a:r>
            <a:r>
              <a:rPr lang="it-IT" sz="1800" dirty="0" smtClean="0"/>
              <a:t> </a:t>
            </a:r>
            <a:r>
              <a:rPr lang="it-IT" sz="1800" dirty="0" err="1" smtClean="0"/>
              <a:t>kinds</a:t>
            </a:r>
            <a:r>
              <a:rPr lang="it-IT" sz="1800" dirty="0" smtClean="0"/>
              <a:t> of </a:t>
            </a:r>
            <a:r>
              <a:rPr lang="it-IT" sz="1800" dirty="0" err="1" smtClean="0"/>
              <a:t>vessels</a:t>
            </a:r>
            <a:r>
              <a:rPr lang="it-IT" sz="1800" dirty="0" smtClean="0"/>
              <a:t>: </a:t>
            </a:r>
            <a:r>
              <a:rPr lang="it-IT" sz="1800" dirty="0" err="1" smtClean="0"/>
              <a:t>passenger</a:t>
            </a:r>
            <a:r>
              <a:rPr lang="it-IT" sz="1800" dirty="0" smtClean="0"/>
              <a:t> </a:t>
            </a:r>
            <a:r>
              <a:rPr lang="it-IT" sz="1800" dirty="0" err="1" smtClean="0"/>
              <a:t>ships</a:t>
            </a:r>
            <a:r>
              <a:rPr lang="it-IT" sz="1800" dirty="0" smtClean="0"/>
              <a:t> and high-tech </a:t>
            </a:r>
            <a:r>
              <a:rPr lang="it-IT" sz="1800" dirty="0" err="1" smtClean="0"/>
              <a:t>vessels</a:t>
            </a:r>
            <a:r>
              <a:rPr lang="it-IT" sz="1800" dirty="0" smtClean="0"/>
              <a:t>.</a:t>
            </a:r>
          </a:p>
          <a:p>
            <a:pPr algn="just"/>
            <a:endParaRPr lang="it-IT" sz="1800" dirty="0"/>
          </a:p>
          <a:p>
            <a:pPr algn="just"/>
            <a:r>
              <a:rPr lang="it-IT" sz="1800" dirty="0" smtClean="0"/>
              <a:t>In </a:t>
            </a:r>
            <a:r>
              <a:rPr lang="it-IT" sz="1800" dirty="0" err="1" smtClean="0"/>
              <a:t>particular</a:t>
            </a:r>
            <a:r>
              <a:rPr lang="it-IT" sz="1800" dirty="0" smtClean="0"/>
              <a:t>, </a:t>
            </a:r>
            <a:r>
              <a:rPr lang="it-IT" sz="1800" dirty="0" err="1" smtClean="0"/>
              <a:t>passenger</a:t>
            </a:r>
            <a:r>
              <a:rPr lang="it-IT" sz="1800" dirty="0" smtClean="0"/>
              <a:t> </a:t>
            </a:r>
            <a:r>
              <a:rPr lang="it-IT" sz="1800" dirty="0" err="1" smtClean="0"/>
              <a:t>ships</a:t>
            </a:r>
            <a:r>
              <a:rPr lang="it-IT" sz="1800" dirty="0" smtClean="0"/>
              <a:t> </a:t>
            </a:r>
            <a:r>
              <a:rPr lang="it-IT" sz="1800" dirty="0" err="1" smtClean="0"/>
              <a:t>accounted</a:t>
            </a:r>
            <a:r>
              <a:rPr lang="it-IT" sz="1800" dirty="0" smtClean="0"/>
              <a:t> for </a:t>
            </a:r>
            <a:r>
              <a:rPr lang="it-IT" sz="1800" dirty="0" err="1" smtClean="0"/>
              <a:t>less</a:t>
            </a:r>
            <a:r>
              <a:rPr lang="it-IT" sz="1800" dirty="0" smtClean="0"/>
              <a:t> </a:t>
            </a:r>
            <a:r>
              <a:rPr lang="it-IT" sz="1800" dirty="0" err="1" smtClean="0"/>
              <a:t>than</a:t>
            </a:r>
            <a:r>
              <a:rPr lang="it-IT" sz="1800" dirty="0" smtClean="0"/>
              <a:t> 30% of the orderbook in 2004, a figure </a:t>
            </a:r>
            <a:r>
              <a:rPr lang="it-IT" sz="1800" dirty="0" err="1" smtClean="0"/>
              <a:t>that</a:t>
            </a:r>
            <a:r>
              <a:rPr lang="it-IT" sz="1800" dirty="0" smtClean="0"/>
              <a:t> rose to 80% in 2017.</a:t>
            </a:r>
          </a:p>
          <a:p>
            <a:pPr algn="just"/>
            <a:endParaRPr lang="it-IT" sz="1800" dirty="0"/>
          </a:p>
          <a:p>
            <a:pPr algn="just"/>
            <a:r>
              <a:rPr lang="it-IT" sz="1800" dirty="0" smtClean="0"/>
              <a:t>In the </a:t>
            </a:r>
            <a:r>
              <a:rPr lang="it-IT" sz="1800" dirty="0" err="1" smtClean="0"/>
              <a:t>same</a:t>
            </a:r>
            <a:r>
              <a:rPr lang="it-IT" sz="1800" dirty="0" smtClean="0"/>
              <a:t> </a:t>
            </a:r>
            <a:r>
              <a:rPr lang="it-IT" sz="1800" dirty="0" err="1" smtClean="0"/>
              <a:t>year</a:t>
            </a:r>
            <a:r>
              <a:rPr lang="it-IT" sz="1800" dirty="0" smtClean="0"/>
              <a:t>, high </a:t>
            </a:r>
            <a:r>
              <a:rPr lang="it-IT" sz="1800" dirty="0" err="1" smtClean="0"/>
              <a:t>tech</a:t>
            </a:r>
            <a:r>
              <a:rPr lang="it-IT" sz="1800" dirty="0" smtClean="0"/>
              <a:t> </a:t>
            </a:r>
            <a:r>
              <a:rPr lang="it-IT" sz="1800" dirty="0" err="1" smtClean="0"/>
              <a:t>vessels</a:t>
            </a:r>
            <a:r>
              <a:rPr lang="it-IT" sz="1800" dirty="0" smtClean="0"/>
              <a:t> </a:t>
            </a:r>
            <a:r>
              <a:rPr lang="it-IT" sz="1800" dirty="0" err="1" smtClean="0"/>
              <a:t>accounted</a:t>
            </a:r>
            <a:r>
              <a:rPr lang="it-IT" sz="1800" dirty="0" smtClean="0"/>
              <a:t> for </a:t>
            </a:r>
            <a:r>
              <a:rPr lang="it-IT" sz="1800" dirty="0" err="1" smtClean="0"/>
              <a:t>about</a:t>
            </a:r>
            <a:r>
              <a:rPr lang="it-IT" sz="1800" dirty="0" smtClean="0"/>
              <a:t> 10% of the </a:t>
            </a:r>
            <a:r>
              <a:rPr lang="it-IT" sz="1800" dirty="0" err="1" smtClean="0"/>
              <a:t>overall</a:t>
            </a:r>
            <a:r>
              <a:rPr lang="it-IT" sz="1800" dirty="0" smtClean="0"/>
              <a:t> orderbook.</a:t>
            </a:r>
          </a:p>
          <a:p>
            <a:pPr algn="just"/>
            <a:endParaRPr lang="it-IT" sz="1800" dirty="0"/>
          </a:p>
          <a:p>
            <a:pPr algn="just"/>
            <a:r>
              <a:rPr lang="it-IT" sz="1800" dirty="0" err="1" smtClean="0"/>
              <a:t>Therefore</a:t>
            </a:r>
            <a:r>
              <a:rPr lang="it-IT" sz="1800" dirty="0" smtClean="0"/>
              <a:t> </a:t>
            </a:r>
            <a:r>
              <a:rPr lang="it-IT" sz="1800" dirty="0" err="1" smtClean="0"/>
              <a:t>these</a:t>
            </a:r>
            <a:r>
              <a:rPr lang="it-IT" sz="1800" dirty="0" smtClean="0"/>
              <a:t> </a:t>
            </a:r>
            <a:r>
              <a:rPr lang="it-IT" sz="1800" dirty="0" err="1" smtClean="0"/>
              <a:t>two</a:t>
            </a:r>
            <a:r>
              <a:rPr lang="it-IT" sz="1800" dirty="0" smtClean="0"/>
              <a:t> vessel </a:t>
            </a:r>
            <a:r>
              <a:rPr lang="it-IT" sz="1800" dirty="0" err="1" smtClean="0"/>
              <a:t>types</a:t>
            </a:r>
            <a:r>
              <a:rPr lang="it-IT" sz="1800" dirty="0" smtClean="0"/>
              <a:t> cover </a:t>
            </a:r>
            <a:r>
              <a:rPr lang="it-IT" sz="1800" dirty="0" err="1" smtClean="0"/>
              <a:t>approximately</a:t>
            </a:r>
            <a:r>
              <a:rPr lang="it-IT" sz="1800" dirty="0" smtClean="0"/>
              <a:t> 90% of the </a:t>
            </a:r>
            <a:r>
              <a:rPr lang="it-IT" sz="1800" dirty="0" err="1" smtClean="0"/>
              <a:t>current</a:t>
            </a:r>
            <a:r>
              <a:rPr lang="it-IT" sz="1800" dirty="0" smtClean="0"/>
              <a:t> orderbook.</a:t>
            </a:r>
            <a:endParaRPr lang="it-IT" sz="1800" dirty="0"/>
          </a:p>
        </p:txBody>
      </p:sp>
      <p:sp>
        <p:nvSpPr>
          <p:cNvPr id="4" name="Segnaposto numero diapositiva 3"/>
          <p:cNvSpPr>
            <a:spLocks noGrp="1"/>
          </p:cNvSpPr>
          <p:nvPr>
            <p:ph type="sldNum" sz="quarter" idx="10"/>
          </p:nvPr>
        </p:nvSpPr>
        <p:spPr/>
        <p:txBody>
          <a:bodyPr/>
          <a:lstStyle/>
          <a:p>
            <a:fld id="{BA7BB63A-12AE-4E1C-BDBC-542CFE9BEF60}" type="slidenum">
              <a:rPr lang="it-IT" smtClean="0">
                <a:solidFill>
                  <a:prstClr val="black"/>
                </a:solidFill>
              </a:rPr>
              <a:pPr/>
              <a:t>21</a:t>
            </a:fld>
            <a:endParaRPr lang="it-IT">
              <a:solidFill>
                <a:prstClr val="black"/>
              </a:solidFill>
            </a:endParaRPr>
          </a:p>
        </p:txBody>
      </p:sp>
    </p:spTree>
    <p:extLst>
      <p:ext uri="{BB962C8B-B14F-4D97-AF65-F5344CB8AC3E}">
        <p14:creationId xmlns:p14="http://schemas.microsoft.com/office/powerpoint/2010/main" xmlns="" val="139588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50000"/>
              </a:lnSpc>
              <a:spcBef>
                <a:spcPts val="1200"/>
              </a:spcBef>
            </a:pPr>
            <a:r>
              <a:rPr lang="it-IT" dirty="0"/>
              <a:t>Particolarmente significativi sono gli indici specificamente elaborati dall’UNCTAD per giudicare il livello di interconnessione di una nazione rispetto alle altre. Nel caso dell’Italia, l’LSBCI (</a:t>
            </a:r>
            <a:r>
              <a:rPr lang="it-IT" dirty="0" err="1"/>
              <a:t>Liner</a:t>
            </a:r>
            <a:r>
              <a:rPr lang="it-IT" dirty="0"/>
              <a:t> </a:t>
            </a:r>
            <a:r>
              <a:rPr lang="it-IT" dirty="0" err="1"/>
              <a:t>Shipping</a:t>
            </a:r>
            <a:r>
              <a:rPr lang="it-IT" dirty="0"/>
              <a:t> </a:t>
            </a:r>
            <a:r>
              <a:rPr lang="it-IT" dirty="0" err="1"/>
              <a:t>Bilateral</a:t>
            </a:r>
            <a:r>
              <a:rPr lang="it-IT" dirty="0"/>
              <a:t> Connectivity Index, che considera parametri come il numero di connessioni dirette via mare tra Stati, le dimensioni delle navi impiegate sulle rotte) crea una classifica in cui compare al primo posto gli Stati Uniti, l’area a cui la Penisola è più strettamente connessa via mare.</a:t>
            </a:r>
          </a:p>
          <a:p>
            <a:pPr algn="just">
              <a:lnSpc>
                <a:spcPct val="150000"/>
              </a:lnSpc>
              <a:spcBef>
                <a:spcPts val="1200"/>
              </a:spcBef>
            </a:pPr>
            <a:r>
              <a:rPr lang="it-IT" sz="1200" dirty="0"/>
              <a:t>Seguono Far East, North Africa, Middle East</a:t>
            </a:r>
          </a:p>
          <a:p>
            <a:pPr algn="just">
              <a:lnSpc>
                <a:spcPct val="150000"/>
              </a:lnSpc>
              <a:spcBef>
                <a:spcPts val="1200"/>
              </a:spcBef>
            </a:pPr>
            <a:r>
              <a:rPr lang="it-IT" sz="1200" dirty="0"/>
              <a:t>Far East: Cina, Hong Kong, Taiwan, Korea, Giappone, </a:t>
            </a:r>
            <a:r>
              <a:rPr lang="it-IT" sz="1200" dirty="0" err="1"/>
              <a:t>Thailandia</a:t>
            </a:r>
            <a:r>
              <a:rPr lang="it-IT" sz="1200" dirty="0"/>
              <a:t>, Vietnam, Cambogia, Malesia, Filippine,</a:t>
            </a:r>
            <a:r>
              <a:rPr lang="it-IT" sz="1200" baseline="0" dirty="0"/>
              <a:t> Singapore</a:t>
            </a:r>
          </a:p>
          <a:p>
            <a:pPr algn="just">
              <a:lnSpc>
                <a:spcPct val="150000"/>
              </a:lnSpc>
              <a:spcBef>
                <a:spcPts val="1200"/>
              </a:spcBef>
            </a:pPr>
            <a:r>
              <a:rPr lang="it-IT" sz="1200" baseline="0" dirty="0"/>
              <a:t>Middle East: Arabia saudita, Bahrein, EAU, Giordania, Iraq, Iran, Israele, Kuwait, Libano, Oman, Qatar, Siria, Turchia, Yemen</a:t>
            </a:r>
          </a:p>
          <a:p>
            <a:pPr algn="just">
              <a:lnSpc>
                <a:spcPct val="150000"/>
              </a:lnSpc>
              <a:spcBef>
                <a:spcPts val="1200"/>
              </a:spcBef>
            </a:pPr>
            <a:r>
              <a:rPr lang="it-IT" sz="1200" baseline="0" dirty="0"/>
              <a:t>North Africa: Egitto, Libia, Algeria, Tunisia e Marocco</a:t>
            </a:r>
          </a:p>
          <a:p>
            <a:pPr algn="just">
              <a:lnSpc>
                <a:spcPct val="150000"/>
              </a:lnSpc>
              <a:spcBef>
                <a:spcPts val="1200"/>
              </a:spcBef>
            </a:pPr>
            <a:r>
              <a:rPr lang="it-IT" sz="1200" baseline="0" dirty="0"/>
              <a:t>Per calcolare il valore dell’indice dell’area è stata fatta la media degli indici dei Paesi che la compongono.</a:t>
            </a:r>
            <a:endParaRPr lang="en-US" sz="1200" dirty="0"/>
          </a:p>
        </p:txBody>
      </p:sp>
      <p:sp>
        <p:nvSpPr>
          <p:cNvPr id="4" name="Segnaposto numero diapositiva 3"/>
          <p:cNvSpPr>
            <a:spLocks noGrp="1"/>
          </p:cNvSpPr>
          <p:nvPr>
            <p:ph type="sldNum" sz="quarter" idx="10"/>
          </p:nvPr>
        </p:nvSpPr>
        <p:spPr/>
        <p:txBody>
          <a:bodyPr/>
          <a:lstStyle/>
          <a:p>
            <a:fld id="{E37A9F01-A751-4F07-B704-C2DAF1CB97F2}" type="slidenum">
              <a:rPr lang="it-IT" smtClean="0"/>
              <a:pPr/>
              <a:t>22</a:t>
            </a:fld>
            <a:endParaRPr lang="it-IT"/>
          </a:p>
        </p:txBody>
      </p:sp>
    </p:spTree>
    <p:extLst>
      <p:ext uri="{BB962C8B-B14F-4D97-AF65-F5344CB8AC3E}">
        <p14:creationId xmlns:p14="http://schemas.microsoft.com/office/powerpoint/2010/main" xmlns="" val="417861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23</a:t>
            </a:fld>
            <a:endParaRPr lang="it-IT"/>
          </a:p>
        </p:txBody>
      </p:sp>
    </p:spTree>
    <p:extLst>
      <p:ext uri="{BB962C8B-B14F-4D97-AF65-F5344CB8AC3E}">
        <p14:creationId xmlns:p14="http://schemas.microsoft.com/office/powerpoint/2010/main" xmlns="" val="184037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sz="1600"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24</a:t>
            </a:fld>
            <a:endParaRPr lang="it-IT"/>
          </a:p>
        </p:txBody>
      </p:sp>
    </p:spTree>
    <p:extLst>
      <p:ext uri="{BB962C8B-B14F-4D97-AF65-F5344CB8AC3E}">
        <p14:creationId xmlns:p14="http://schemas.microsoft.com/office/powerpoint/2010/main" xmlns="" val="274133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4775" y="733425"/>
            <a:ext cx="6515100" cy="3663950"/>
          </a:xfrm>
        </p:spPr>
      </p:sp>
      <p:sp>
        <p:nvSpPr>
          <p:cNvPr id="3" name="Segnaposto note 2"/>
          <p:cNvSpPr>
            <a:spLocks noGrp="1"/>
          </p:cNvSpPr>
          <p:nvPr>
            <p:ph type="body" idx="1"/>
          </p:nvPr>
        </p:nvSpPr>
        <p:spPr/>
        <p:txBody>
          <a:bodyPr/>
          <a:lstStyle/>
          <a:p>
            <a:r>
              <a:rPr lang="it-IT" dirty="0"/>
              <a:t>Si evidenzia come le </a:t>
            </a:r>
            <a:r>
              <a:rPr lang="it-IT" dirty="0" err="1"/>
              <a:t>Zes</a:t>
            </a:r>
            <a:r>
              <a:rPr lang="it-IT" dirty="0"/>
              <a:t> siano in grado di generare un effetto moltiplicativo importante sul Territorio.</a:t>
            </a:r>
            <a:r>
              <a:rPr lang="it-IT" baseline="0" dirty="0"/>
              <a:t> In particolare in Sicilia dove </a:t>
            </a:r>
            <a:r>
              <a:rPr lang="it-IT" baseline="0" dirty="0" err="1"/>
              <a:t>pootrebbero</a:t>
            </a:r>
            <a:r>
              <a:rPr lang="it-IT" baseline="0" dirty="0"/>
              <a:t> nascerne 3.</a:t>
            </a:r>
          </a:p>
          <a:p>
            <a:endParaRPr lang="it-IT" baseline="0" dirty="0"/>
          </a:p>
          <a:p>
            <a:r>
              <a:rPr lang="it-IT" baseline="0" dirty="0"/>
              <a:t>Un esempio può essere la </a:t>
            </a:r>
            <a:r>
              <a:rPr lang="it-IT" b="1" baseline="0" dirty="0"/>
              <a:t>Tanger free zone </a:t>
            </a:r>
            <a:r>
              <a:rPr lang="it-IT" baseline="0" dirty="0"/>
              <a:t>dove gli investimenti privati hanno generato </a:t>
            </a:r>
            <a:r>
              <a:rPr lang="it-IT" dirty="0">
                <a:latin typeface="Arial" panose="020B0604020202020204" pitchFamily="34" charset="0"/>
                <a:cs typeface="Arial" panose="020B0604020202020204" pitchFamily="34" charset="0"/>
              </a:rPr>
              <a:t>6 miliardi di export e 60.000 posti di lavoro diretti.</a:t>
            </a:r>
          </a:p>
          <a:p>
            <a:endParaRPr lang="it-IT" dirty="0">
              <a:latin typeface="Arial" panose="020B0604020202020204" pitchFamily="34" charset="0"/>
              <a:cs typeface="Arial" panose="020B0604020202020204" pitchFamily="34" charset="0"/>
            </a:endParaRPr>
          </a:p>
          <a:p>
            <a:pPr>
              <a:spcAft>
                <a:spcPts val="1736"/>
              </a:spcAft>
              <a:buClr>
                <a:srgbClr val="0070C0"/>
              </a:buClr>
            </a:pPr>
            <a:r>
              <a:rPr lang="it-IT" dirty="0">
                <a:latin typeface="Arial" panose="020B0604020202020204" pitchFamily="34" charset="0"/>
                <a:cs typeface="Arial" panose="020B0604020202020204" pitchFamily="34" charset="0"/>
              </a:rPr>
              <a:t>Si segnala che le </a:t>
            </a:r>
            <a:r>
              <a:rPr lang="it-IT" b="1" dirty="0">
                <a:latin typeface="Arial" panose="020B0604020202020204" pitchFamily="34" charset="0"/>
                <a:cs typeface="Arial" panose="020B0604020202020204" pitchFamily="34" charset="0"/>
              </a:rPr>
              <a:t>risorse pubbliche </a:t>
            </a:r>
            <a:r>
              <a:rPr lang="it-IT" dirty="0">
                <a:latin typeface="Arial" panose="020B0604020202020204" pitchFamily="34" charset="0"/>
                <a:cs typeface="Arial" panose="020B0604020202020204" pitchFamily="34" charset="0"/>
              </a:rPr>
              <a:t>hanno un effetto moltiplicativo di </a:t>
            </a:r>
            <a:r>
              <a:rPr lang="it-IT" b="1" dirty="0">
                <a:latin typeface="Arial" panose="020B0604020202020204" pitchFamily="34" charset="0"/>
                <a:cs typeface="Arial" panose="020B0604020202020204" pitchFamily="34" charset="0"/>
              </a:rPr>
              <a:t>1 a 3: </a:t>
            </a:r>
            <a:r>
              <a:rPr lang="it-IT" dirty="0">
                <a:latin typeface="Arial" panose="020B0604020202020204" pitchFamily="34" charset="0"/>
                <a:cs typeface="Arial" panose="020B0604020202020204" pitchFamily="34" charset="0"/>
              </a:rPr>
              <a:t>ogni euro pubblico di credito di imposta ne attiva ulteriori 2 privati.</a:t>
            </a:r>
          </a:p>
          <a:p>
            <a:pPr>
              <a:spcAft>
                <a:spcPts val="1736"/>
              </a:spcAft>
              <a:buClr>
                <a:srgbClr val="0070C0"/>
              </a:buClr>
            </a:pPr>
            <a:endParaRPr lang="it-IT" dirty="0">
              <a:latin typeface="Arial" panose="020B0604020202020204" pitchFamily="34" charset="0"/>
              <a:cs typeface="Arial" panose="020B0604020202020204" pitchFamily="34" charset="0"/>
            </a:endParaRPr>
          </a:p>
          <a:p>
            <a:pPr>
              <a:spcAft>
                <a:spcPts val="1736"/>
              </a:spcAft>
              <a:buClr>
                <a:srgbClr val="0070C0"/>
              </a:buClr>
            </a:pPr>
            <a:r>
              <a:rPr lang="it-IT" dirty="0">
                <a:latin typeface="Arial" panose="020B0604020202020204" pitchFamily="34" charset="0"/>
                <a:cs typeface="Arial" panose="020B0604020202020204" pitchFamily="34" charset="0"/>
              </a:rPr>
              <a:t>Inoltre, da un analisi svolta su un panel di free zone risulta un aumento </a:t>
            </a:r>
            <a:r>
              <a:rPr lang="it-IT" b="1" dirty="0">
                <a:latin typeface="Arial" panose="020B0604020202020204" pitchFamily="34" charset="0"/>
                <a:cs typeface="Arial" panose="020B0604020202020204" pitchFamily="34" charset="0"/>
              </a:rPr>
              <a:t>dell’export del 40% </a:t>
            </a:r>
            <a:r>
              <a:rPr lang="it-IT" dirty="0">
                <a:latin typeface="Arial" panose="020B0604020202020204" pitchFamily="34" charset="0"/>
                <a:cs typeface="Arial" panose="020B0604020202020204" pitchFamily="34" charset="0"/>
              </a:rPr>
              <a:t>in più rispetto a quello generato sul territorio.</a:t>
            </a:r>
          </a:p>
          <a:p>
            <a:endParaRPr lang="it-IT" dirty="0"/>
          </a:p>
        </p:txBody>
      </p:sp>
      <p:sp>
        <p:nvSpPr>
          <p:cNvPr id="4" name="Segnaposto numero diapositiva 3"/>
          <p:cNvSpPr>
            <a:spLocks noGrp="1"/>
          </p:cNvSpPr>
          <p:nvPr>
            <p:ph type="sldNum" sz="quarter" idx="10"/>
          </p:nvPr>
        </p:nvSpPr>
        <p:spPr/>
        <p:txBody>
          <a:bodyPr/>
          <a:lstStyle/>
          <a:p>
            <a:fld id="{D42C5AB9-937E-4F41-A63F-4229C6D292BD}" type="slidenum">
              <a:rPr lang="it-IT" smtClean="0"/>
              <a:pPr/>
              <a:t>25</a:t>
            </a:fld>
            <a:endParaRPr lang="it-IT"/>
          </a:p>
        </p:txBody>
      </p:sp>
    </p:spTree>
    <p:extLst>
      <p:ext uri="{BB962C8B-B14F-4D97-AF65-F5344CB8AC3E}">
        <p14:creationId xmlns:p14="http://schemas.microsoft.com/office/powerpoint/2010/main" xmlns="" val="33464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600" dirty="0" err="1" smtClean="0"/>
              <a:t>Thanks</a:t>
            </a:r>
            <a:r>
              <a:rPr lang="it-IT" sz="1600" dirty="0" smtClean="0"/>
              <a:t> to the </a:t>
            </a:r>
            <a:r>
              <a:rPr lang="it-IT" sz="1600" dirty="0" err="1" smtClean="0"/>
              <a:t>support</a:t>
            </a:r>
            <a:r>
              <a:rPr lang="it-IT" sz="1600" dirty="0" smtClean="0"/>
              <a:t> of </a:t>
            </a:r>
            <a:r>
              <a:rPr lang="it-IT" sz="1600" dirty="0" err="1" smtClean="0"/>
              <a:t>my</a:t>
            </a:r>
            <a:r>
              <a:rPr lang="it-IT" sz="1600" dirty="0" smtClean="0"/>
              <a:t> </a:t>
            </a:r>
            <a:r>
              <a:rPr lang="it-IT" sz="1600" dirty="0" err="1" smtClean="0"/>
              <a:t>colleagues</a:t>
            </a:r>
            <a:r>
              <a:rPr lang="it-IT" sz="1600" dirty="0" smtClean="0"/>
              <a:t> of </a:t>
            </a:r>
            <a:r>
              <a:rPr lang="it-IT" sz="1600" dirty="0" err="1" smtClean="0"/>
              <a:t>Alexbank</a:t>
            </a:r>
            <a:r>
              <a:rPr lang="it-IT" sz="1600" dirty="0" smtClean="0"/>
              <a:t>.</a:t>
            </a:r>
          </a:p>
          <a:p>
            <a:pPr algn="just"/>
            <a:endParaRPr lang="it-IT" sz="1600" dirty="0"/>
          </a:p>
          <a:p>
            <a:pPr algn="just"/>
            <a:r>
              <a:rPr lang="it-IT" sz="1600" dirty="0" smtClean="0"/>
              <a:t>I </a:t>
            </a:r>
            <a:r>
              <a:rPr lang="it-IT" sz="1600" dirty="0" err="1" smtClean="0"/>
              <a:t>will</a:t>
            </a:r>
            <a:r>
              <a:rPr lang="it-IT" sz="1600" dirty="0" smtClean="0"/>
              <a:t> </a:t>
            </a:r>
            <a:r>
              <a:rPr lang="it-IT" sz="1600" dirty="0" err="1" smtClean="0"/>
              <a:t>now</a:t>
            </a:r>
            <a:r>
              <a:rPr lang="it-IT" sz="1600" dirty="0" smtClean="0"/>
              <a:t> </a:t>
            </a:r>
            <a:r>
              <a:rPr lang="it-IT" sz="1600" dirty="0" err="1" smtClean="0"/>
              <a:t>move</a:t>
            </a:r>
            <a:r>
              <a:rPr lang="it-IT" sz="1600" dirty="0" smtClean="0"/>
              <a:t> on to a </a:t>
            </a:r>
            <a:r>
              <a:rPr lang="it-IT" sz="1600" dirty="0" err="1" smtClean="0"/>
              <a:t>quick</a:t>
            </a:r>
            <a:r>
              <a:rPr lang="it-IT" sz="1600" dirty="0" smtClean="0"/>
              <a:t> </a:t>
            </a:r>
            <a:r>
              <a:rPr lang="it-IT" sz="1600" dirty="0" err="1" smtClean="0"/>
              <a:t>overview</a:t>
            </a:r>
            <a:r>
              <a:rPr lang="it-IT" sz="1600" dirty="0" smtClean="0"/>
              <a:t> of the SCZ </a:t>
            </a:r>
            <a:r>
              <a:rPr lang="it-IT" sz="1600" dirty="0" err="1" smtClean="0"/>
              <a:t>which</a:t>
            </a:r>
            <a:r>
              <a:rPr lang="it-IT" sz="1600" dirty="0" smtClean="0"/>
              <a:t> </a:t>
            </a:r>
            <a:r>
              <a:rPr lang="it-IT" sz="1600" dirty="0" err="1" smtClean="0"/>
              <a:t>is</a:t>
            </a:r>
            <a:r>
              <a:rPr lang="it-IT" sz="1600" dirty="0" smtClean="0"/>
              <a:t> </a:t>
            </a:r>
            <a:r>
              <a:rPr lang="it-IT" sz="1600" dirty="0" err="1" smtClean="0"/>
              <a:t>one</a:t>
            </a:r>
            <a:r>
              <a:rPr lang="it-IT" sz="1600" dirty="0" smtClean="0"/>
              <a:t> of the </a:t>
            </a:r>
            <a:r>
              <a:rPr lang="it-IT" sz="1600" dirty="0" err="1" smtClean="0"/>
              <a:t>most</a:t>
            </a:r>
            <a:r>
              <a:rPr lang="it-IT" sz="1600" dirty="0" smtClean="0"/>
              <a:t> </a:t>
            </a:r>
            <a:r>
              <a:rPr lang="it-IT" sz="1600" dirty="0" err="1" smtClean="0"/>
              <a:t>important</a:t>
            </a:r>
            <a:r>
              <a:rPr lang="it-IT" sz="1600" dirty="0" smtClean="0"/>
              <a:t> in the world </a:t>
            </a:r>
            <a:r>
              <a:rPr lang="it-IT" sz="1600" dirty="0" err="1" smtClean="0"/>
              <a:t>benefitting</a:t>
            </a:r>
            <a:r>
              <a:rPr lang="it-IT" sz="1600" dirty="0" smtClean="0"/>
              <a:t> from a </a:t>
            </a:r>
            <a:r>
              <a:rPr lang="it-IT" sz="1600" dirty="0" err="1" smtClean="0"/>
              <a:t>privileged</a:t>
            </a:r>
            <a:r>
              <a:rPr lang="it-IT" sz="1600" dirty="0" smtClean="0"/>
              <a:t> </a:t>
            </a:r>
            <a:r>
              <a:rPr lang="it-IT" sz="1600" dirty="0" err="1" smtClean="0"/>
              <a:t>strategic</a:t>
            </a:r>
            <a:r>
              <a:rPr lang="it-IT" sz="1600" dirty="0" smtClean="0"/>
              <a:t> position </a:t>
            </a:r>
            <a:r>
              <a:rPr lang="it-IT" sz="1600" dirty="0" err="1" smtClean="0"/>
              <a:t>along</a:t>
            </a:r>
            <a:r>
              <a:rPr lang="it-IT" sz="1600" dirty="0" smtClean="0"/>
              <a:t> the </a:t>
            </a:r>
            <a:r>
              <a:rPr lang="it-IT" sz="1600" dirty="0" err="1" smtClean="0"/>
              <a:t>banks</a:t>
            </a:r>
            <a:r>
              <a:rPr lang="it-IT" sz="1600" dirty="0" smtClean="0"/>
              <a:t> of the Suez Canal.</a:t>
            </a:r>
            <a:endParaRPr lang="it-IT" sz="1600"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26</a:t>
            </a:fld>
            <a:endParaRPr lang="it-IT"/>
          </a:p>
        </p:txBody>
      </p:sp>
    </p:spTree>
    <p:extLst>
      <p:ext uri="{BB962C8B-B14F-4D97-AF65-F5344CB8AC3E}">
        <p14:creationId xmlns:p14="http://schemas.microsoft.com/office/powerpoint/2010/main" xmlns="" val="627789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600" dirty="0" err="1" smtClean="0"/>
              <a:t>Finally</a:t>
            </a:r>
            <a:r>
              <a:rPr lang="it-IT" sz="1600" dirty="0" smtClean="0"/>
              <a:t> , </a:t>
            </a:r>
            <a:r>
              <a:rPr lang="it-IT" sz="1600" dirty="0" err="1" smtClean="0"/>
              <a:t>we</a:t>
            </a:r>
            <a:r>
              <a:rPr lang="it-IT" sz="1600" dirty="0" smtClean="0"/>
              <a:t> can </a:t>
            </a:r>
            <a:r>
              <a:rPr lang="it-IT" sz="1600" dirty="0" err="1" smtClean="0"/>
              <a:t>see</a:t>
            </a:r>
            <a:r>
              <a:rPr lang="it-IT" sz="1600" dirty="0" smtClean="0"/>
              <a:t> in </a:t>
            </a:r>
            <a:r>
              <a:rPr lang="it-IT" sz="1600" dirty="0" err="1" smtClean="0"/>
              <a:t>this</a:t>
            </a:r>
            <a:r>
              <a:rPr lang="it-IT" sz="1600" dirty="0" smtClean="0"/>
              <a:t> slide </a:t>
            </a:r>
            <a:r>
              <a:rPr lang="it-IT" sz="1600" dirty="0" err="1" smtClean="0"/>
              <a:t>that</a:t>
            </a:r>
            <a:r>
              <a:rPr lang="it-IT" sz="1600" dirty="0" smtClean="0"/>
              <a:t> Russia and China </a:t>
            </a:r>
            <a:r>
              <a:rPr lang="it-IT" sz="1600" dirty="0" err="1" smtClean="0"/>
              <a:t>have</a:t>
            </a:r>
            <a:r>
              <a:rPr lang="it-IT" sz="1600" dirty="0" smtClean="0"/>
              <a:t> </a:t>
            </a:r>
            <a:r>
              <a:rPr lang="it-IT" sz="1600" dirty="0" err="1" smtClean="0"/>
              <a:t>chosen</a:t>
            </a:r>
            <a:r>
              <a:rPr lang="it-IT" sz="1600" dirty="0" smtClean="0"/>
              <a:t> to </a:t>
            </a:r>
            <a:r>
              <a:rPr lang="it-IT" sz="1600" dirty="0" err="1" smtClean="0"/>
              <a:t>establish</a:t>
            </a:r>
            <a:r>
              <a:rPr lang="it-IT" sz="1600" dirty="0" smtClean="0"/>
              <a:t> </a:t>
            </a:r>
            <a:r>
              <a:rPr lang="it-IT" sz="1600" dirty="0" err="1" smtClean="0"/>
              <a:t>two</a:t>
            </a:r>
            <a:r>
              <a:rPr lang="it-IT" sz="1600" dirty="0" smtClean="0"/>
              <a:t> </a:t>
            </a:r>
            <a:r>
              <a:rPr lang="it-IT" sz="1600" dirty="0" err="1" smtClean="0"/>
              <a:t>specific</a:t>
            </a:r>
            <a:r>
              <a:rPr lang="it-IT" sz="1600" dirty="0" smtClean="0"/>
              <a:t> and </a:t>
            </a:r>
            <a:r>
              <a:rPr lang="it-IT" sz="1600" dirty="0" err="1" smtClean="0"/>
              <a:t>dedicated</a:t>
            </a:r>
            <a:r>
              <a:rPr lang="it-IT" sz="1600" dirty="0" smtClean="0"/>
              <a:t> </a:t>
            </a:r>
            <a:r>
              <a:rPr lang="it-IT" sz="1600" dirty="0" err="1" smtClean="0"/>
              <a:t>areas</a:t>
            </a:r>
            <a:r>
              <a:rPr lang="it-IT" sz="1600" dirty="0" smtClean="0"/>
              <a:t> </a:t>
            </a:r>
            <a:r>
              <a:rPr lang="it-IT" sz="1600" dirty="0" err="1" smtClean="0"/>
              <a:t>within</a:t>
            </a:r>
            <a:r>
              <a:rPr lang="it-IT" sz="1600" dirty="0" smtClean="0"/>
              <a:t> the SCZ, and </a:t>
            </a:r>
            <a:r>
              <a:rPr lang="it-IT" sz="1600" dirty="0" err="1" smtClean="0"/>
              <a:t>these</a:t>
            </a:r>
            <a:r>
              <a:rPr lang="it-IT" sz="1600" dirty="0" smtClean="0"/>
              <a:t> are </a:t>
            </a:r>
            <a:r>
              <a:rPr lang="it-IT" sz="1600" dirty="0" err="1" smtClean="0"/>
              <a:t>worth</a:t>
            </a:r>
            <a:r>
              <a:rPr lang="it-IT" sz="1600" dirty="0" smtClean="0"/>
              <a:t> $6.9 and 3 </a:t>
            </a:r>
            <a:r>
              <a:rPr lang="it-IT" sz="1600" dirty="0" err="1" smtClean="0"/>
              <a:t>bn</a:t>
            </a:r>
            <a:r>
              <a:rPr lang="it-IT" sz="1600" dirty="0" smtClean="0"/>
              <a:t> </a:t>
            </a:r>
            <a:r>
              <a:rPr lang="it-IT" sz="1600" dirty="0" err="1" smtClean="0"/>
              <a:t>respectively</a:t>
            </a:r>
            <a:r>
              <a:rPr lang="it-IT" sz="1600" dirty="0" smtClean="0"/>
              <a:t>.</a:t>
            </a:r>
            <a:endParaRPr lang="it-IT" sz="1600"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27</a:t>
            </a:fld>
            <a:endParaRPr lang="it-IT"/>
          </a:p>
        </p:txBody>
      </p:sp>
    </p:spTree>
    <p:extLst>
      <p:ext uri="{BB962C8B-B14F-4D97-AF65-F5344CB8AC3E}">
        <p14:creationId xmlns:p14="http://schemas.microsoft.com/office/powerpoint/2010/main" xmlns="" val="297368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30</a:t>
            </a:fld>
            <a:endParaRPr lang="it-IT"/>
          </a:p>
        </p:txBody>
      </p:sp>
    </p:spTree>
    <p:extLst>
      <p:ext uri="{BB962C8B-B14F-4D97-AF65-F5344CB8AC3E}">
        <p14:creationId xmlns:p14="http://schemas.microsoft.com/office/powerpoint/2010/main" xmlns="" val="358875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EDFDBB-B5B0-4151-977F-44CF68EC5F45}" type="slidenum">
              <a:rPr lang="it-IT" smtClean="0"/>
              <a:pPr/>
              <a:t>4</a:t>
            </a:fld>
            <a:endParaRPr lang="it-IT"/>
          </a:p>
        </p:txBody>
      </p:sp>
    </p:spTree>
    <p:extLst>
      <p:ext uri="{BB962C8B-B14F-4D97-AF65-F5344CB8AC3E}">
        <p14:creationId xmlns:p14="http://schemas.microsoft.com/office/powerpoint/2010/main" xmlns="" val="406538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smtClean="0">
              <a:effectLst/>
            </a:endParaRPr>
          </a:p>
        </p:txBody>
      </p:sp>
      <p:sp>
        <p:nvSpPr>
          <p:cNvPr id="4" name="Segnaposto numero diapositiva 3"/>
          <p:cNvSpPr>
            <a:spLocks noGrp="1"/>
          </p:cNvSpPr>
          <p:nvPr>
            <p:ph type="sldNum" sz="quarter" idx="10"/>
          </p:nvPr>
        </p:nvSpPr>
        <p:spPr/>
        <p:txBody>
          <a:bodyPr/>
          <a:lstStyle/>
          <a:p>
            <a:fld id="{D42C5AB9-937E-4F41-A63F-4229C6D292BD}" type="slidenum">
              <a:rPr lang="it-IT" smtClean="0"/>
              <a:pPr/>
              <a:t>5</a:t>
            </a:fld>
            <a:endParaRPr lang="it-IT"/>
          </a:p>
        </p:txBody>
      </p:sp>
    </p:spTree>
    <p:extLst>
      <p:ext uri="{BB962C8B-B14F-4D97-AF65-F5344CB8AC3E}">
        <p14:creationId xmlns:p14="http://schemas.microsoft.com/office/powerpoint/2010/main" xmlns="" val="4109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3188" y="731838"/>
            <a:ext cx="6518275" cy="3667125"/>
          </a:xfrm>
        </p:spPr>
      </p:sp>
      <p:sp>
        <p:nvSpPr>
          <p:cNvPr id="3" name="Segnaposto note 2"/>
          <p:cNvSpPr>
            <a:spLocks noGrp="1"/>
          </p:cNvSpPr>
          <p:nvPr>
            <p:ph type="body" idx="1"/>
          </p:nvPr>
        </p:nvSpPr>
        <p:spPr/>
        <p:txBody>
          <a:bodyPr/>
          <a:lstStyle/>
          <a:p>
            <a:pPr defTabSz="892674">
              <a:defRPr/>
            </a:pPr>
            <a:r>
              <a:rPr lang="en-US" dirty="0">
                <a:latin typeface="Century Gothic" pitchFamily="34" charset="0"/>
                <a:cs typeface="Arial"/>
              </a:rPr>
              <a:t>Con le </a:t>
            </a:r>
            <a:r>
              <a:rPr lang="en-US" dirty="0" err="1">
                <a:latin typeface="Century Gothic" pitchFamily="34" charset="0"/>
                <a:cs typeface="Arial"/>
              </a:rPr>
              <a:t>nostre</a:t>
            </a:r>
            <a:r>
              <a:rPr lang="en-US" dirty="0">
                <a:latin typeface="Century Gothic" pitchFamily="34" charset="0"/>
                <a:cs typeface="Arial"/>
              </a:rPr>
              <a:t> </a:t>
            </a:r>
            <a:r>
              <a:rPr lang="en-US" dirty="0" err="1">
                <a:latin typeface="Century Gothic" pitchFamily="34" charset="0"/>
                <a:cs typeface="Arial"/>
              </a:rPr>
              <a:t>esportazioni</a:t>
            </a:r>
            <a:r>
              <a:rPr lang="en-US" dirty="0">
                <a:latin typeface="Century Gothic" pitchFamily="34" charset="0"/>
                <a:cs typeface="Arial"/>
              </a:rPr>
              <a:t>, </a:t>
            </a:r>
            <a:r>
              <a:rPr lang="en-US" dirty="0" err="1">
                <a:latin typeface="Century Gothic" pitchFamily="34" charset="0"/>
                <a:cs typeface="Arial"/>
              </a:rPr>
              <a:t>copriamo</a:t>
            </a:r>
            <a:r>
              <a:rPr lang="en-US" dirty="0">
                <a:latin typeface="Century Gothic" pitchFamily="34" charset="0"/>
                <a:cs typeface="Arial"/>
              </a:rPr>
              <a:t> </a:t>
            </a:r>
            <a:r>
              <a:rPr lang="en-US" dirty="0" err="1">
                <a:latin typeface="Century Gothic" pitchFamily="34" charset="0"/>
                <a:cs typeface="Arial"/>
              </a:rPr>
              <a:t>il</a:t>
            </a:r>
            <a:r>
              <a:rPr lang="en-US" dirty="0">
                <a:latin typeface="Century Gothic" pitchFamily="34" charset="0"/>
                <a:cs typeface="Arial"/>
              </a:rPr>
              <a:t> 4,9% </a:t>
            </a:r>
            <a:r>
              <a:rPr lang="en-US" dirty="0" err="1">
                <a:latin typeface="Century Gothic" pitchFamily="34" charset="0"/>
                <a:cs typeface="Arial"/>
              </a:rPr>
              <a:t>dell’import</a:t>
            </a:r>
            <a:r>
              <a:rPr lang="en-US" dirty="0">
                <a:latin typeface="Century Gothic" pitchFamily="34" charset="0"/>
                <a:cs typeface="Arial"/>
              </a:rPr>
              <a:t> </a:t>
            </a:r>
            <a:r>
              <a:rPr lang="en-US" dirty="0" err="1">
                <a:latin typeface="Century Gothic" pitchFamily="34" charset="0"/>
                <a:cs typeface="Arial"/>
              </a:rPr>
              <a:t>manifatturiero</a:t>
            </a:r>
            <a:r>
              <a:rPr lang="en-US" dirty="0">
                <a:latin typeface="Century Gothic" pitchFamily="34" charset="0"/>
                <a:cs typeface="Arial"/>
              </a:rPr>
              <a:t> </a:t>
            </a:r>
            <a:r>
              <a:rPr lang="en-US" dirty="0" err="1">
                <a:latin typeface="Century Gothic" pitchFamily="34" charset="0"/>
                <a:cs typeface="Arial"/>
              </a:rPr>
              <a:t>nell’are</a:t>
            </a:r>
            <a:r>
              <a:rPr lang="en-US" dirty="0">
                <a:latin typeface="Century Gothic" pitchFamily="34" charset="0"/>
                <a:cs typeface="Arial"/>
              </a:rPr>
              <a:t> MENA. </a:t>
            </a:r>
            <a:r>
              <a:rPr lang="en-US" dirty="0" err="1">
                <a:latin typeface="Century Gothic" pitchFamily="34" charset="0"/>
                <a:cs typeface="Arial"/>
              </a:rPr>
              <a:t>Escludendo</a:t>
            </a:r>
            <a:r>
              <a:rPr lang="en-US" dirty="0">
                <a:latin typeface="Century Gothic" pitchFamily="34" charset="0"/>
                <a:cs typeface="Arial"/>
              </a:rPr>
              <a:t> la </a:t>
            </a:r>
            <a:r>
              <a:rPr lang="en-US" dirty="0" err="1">
                <a:latin typeface="Century Gothic" pitchFamily="34" charset="0"/>
                <a:cs typeface="Arial"/>
              </a:rPr>
              <a:t>Cina</a:t>
            </a:r>
            <a:r>
              <a:rPr lang="en-US" dirty="0">
                <a:latin typeface="Century Gothic" pitchFamily="34" charset="0"/>
                <a:cs typeface="Arial"/>
              </a:rPr>
              <a:t> </a:t>
            </a:r>
            <a:r>
              <a:rPr lang="en-US" dirty="0" err="1">
                <a:latin typeface="Century Gothic" pitchFamily="34" charset="0"/>
                <a:cs typeface="Arial"/>
              </a:rPr>
              <a:t>l’Italia</a:t>
            </a:r>
            <a:r>
              <a:rPr lang="en-US" dirty="0">
                <a:latin typeface="Century Gothic" pitchFamily="34" charset="0"/>
                <a:cs typeface="Arial"/>
              </a:rPr>
              <a:t> è 1° per </a:t>
            </a:r>
            <a:r>
              <a:rPr lang="en-US" dirty="0" err="1">
                <a:latin typeface="Century Gothic" pitchFamily="34" charset="0"/>
                <a:cs typeface="Arial"/>
              </a:rPr>
              <a:t>il</a:t>
            </a:r>
            <a:r>
              <a:rPr lang="en-US" dirty="0">
                <a:latin typeface="Century Gothic" pitchFamily="34" charset="0"/>
                <a:cs typeface="Arial"/>
              </a:rPr>
              <a:t> ‘made in Italy’ e per la </a:t>
            </a:r>
            <a:r>
              <a:rPr lang="en-US" dirty="0" err="1">
                <a:latin typeface="Century Gothic" pitchFamily="34" charset="0"/>
                <a:cs typeface="Arial"/>
              </a:rPr>
              <a:t>meccanica</a:t>
            </a:r>
            <a:r>
              <a:rPr lang="en-US" dirty="0">
                <a:latin typeface="Century Gothic" pitchFamily="34" charset="0"/>
                <a:cs typeface="Arial"/>
              </a:rPr>
              <a:t>. </a:t>
            </a:r>
            <a:endParaRPr lang="en-US" dirty="0" smtClean="0">
              <a:solidFill>
                <a:prstClr val="black"/>
              </a:solidFill>
              <a:latin typeface="Arial"/>
              <a:cs typeface="Arial"/>
            </a:endParaRPr>
          </a:p>
          <a:p>
            <a:pPr defTabSz="892674">
              <a:defRPr/>
            </a:pPr>
            <a:endParaRPr lang="en-US" dirty="0">
              <a:solidFill>
                <a:prstClr val="black"/>
              </a:solidFill>
              <a:latin typeface="Arial"/>
              <a:cs typeface="Arial"/>
            </a:endParaRPr>
          </a:p>
          <a:p>
            <a:pPr defTabSz="892674">
              <a:defRPr/>
            </a:pPr>
            <a:r>
              <a:rPr lang="en-US" dirty="0" err="1">
                <a:solidFill>
                  <a:prstClr val="black"/>
                </a:solidFill>
                <a:latin typeface="Arial"/>
                <a:cs typeface="Arial"/>
              </a:rPr>
              <a:t>L’export</a:t>
            </a:r>
            <a:r>
              <a:rPr lang="en-US" dirty="0">
                <a:solidFill>
                  <a:prstClr val="black"/>
                </a:solidFill>
                <a:latin typeface="Arial"/>
                <a:cs typeface="Arial"/>
              </a:rPr>
              <a:t> </a:t>
            </a:r>
            <a:r>
              <a:rPr lang="en-US" dirty="0" err="1">
                <a:solidFill>
                  <a:prstClr val="black"/>
                </a:solidFill>
                <a:latin typeface="Arial"/>
                <a:cs typeface="Arial"/>
              </a:rPr>
              <a:t>italiano</a:t>
            </a:r>
            <a:r>
              <a:rPr lang="en-US" dirty="0">
                <a:solidFill>
                  <a:prstClr val="black"/>
                </a:solidFill>
                <a:latin typeface="Arial"/>
                <a:cs typeface="Arial"/>
              </a:rPr>
              <a:t> </a:t>
            </a:r>
            <a:r>
              <a:rPr lang="en-US" dirty="0" err="1">
                <a:solidFill>
                  <a:prstClr val="black"/>
                </a:solidFill>
                <a:latin typeface="Arial"/>
                <a:cs typeface="Arial"/>
              </a:rPr>
              <a:t>si</a:t>
            </a:r>
            <a:r>
              <a:rPr lang="en-US" dirty="0">
                <a:solidFill>
                  <a:prstClr val="black"/>
                </a:solidFill>
                <a:latin typeface="Arial"/>
                <a:cs typeface="Arial"/>
              </a:rPr>
              <a:t> </a:t>
            </a:r>
            <a:r>
              <a:rPr lang="en-US" dirty="0" err="1">
                <a:solidFill>
                  <a:prstClr val="black"/>
                </a:solidFill>
                <a:latin typeface="Arial"/>
                <a:cs typeface="Arial"/>
              </a:rPr>
              <a:t>porterà</a:t>
            </a:r>
            <a:r>
              <a:rPr lang="en-US" dirty="0">
                <a:solidFill>
                  <a:prstClr val="black"/>
                </a:solidFill>
                <a:latin typeface="Arial"/>
                <a:cs typeface="Arial"/>
              </a:rPr>
              <a:t> a </a:t>
            </a:r>
            <a:r>
              <a:rPr lang="en-US" b="1" dirty="0">
                <a:solidFill>
                  <a:prstClr val="black"/>
                </a:solidFill>
                <a:latin typeface="Arial"/>
                <a:cs typeface="Arial"/>
              </a:rPr>
              <a:t>€42,8 </a:t>
            </a:r>
            <a:r>
              <a:rPr lang="en-US" b="1" dirty="0" err="1">
                <a:solidFill>
                  <a:prstClr val="black"/>
                </a:solidFill>
                <a:latin typeface="Arial"/>
                <a:cs typeface="Arial"/>
              </a:rPr>
              <a:t>mld</a:t>
            </a:r>
            <a:r>
              <a:rPr lang="en-US" b="1" dirty="0">
                <a:solidFill>
                  <a:prstClr val="black"/>
                </a:solidFill>
                <a:latin typeface="Arial"/>
                <a:cs typeface="Arial"/>
              </a:rPr>
              <a:t> </a:t>
            </a:r>
            <a:r>
              <a:rPr lang="en-US" dirty="0" err="1">
                <a:solidFill>
                  <a:prstClr val="black"/>
                </a:solidFill>
                <a:latin typeface="Arial"/>
                <a:cs typeface="Arial"/>
              </a:rPr>
              <a:t>entro</a:t>
            </a:r>
            <a:r>
              <a:rPr lang="en-US" dirty="0">
                <a:solidFill>
                  <a:prstClr val="black"/>
                </a:solidFill>
                <a:latin typeface="Arial"/>
                <a:cs typeface="Arial"/>
              </a:rPr>
              <a:t> </a:t>
            </a:r>
            <a:r>
              <a:rPr lang="en-US" dirty="0" err="1">
                <a:solidFill>
                  <a:prstClr val="black"/>
                </a:solidFill>
                <a:latin typeface="Arial"/>
                <a:cs typeface="Arial"/>
              </a:rPr>
              <a:t>il</a:t>
            </a:r>
            <a:r>
              <a:rPr lang="en-US" dirty="0">
                <a:solidFill>
                  <a:prstClr val="black"/>
                </a:solidFill>
                <a:latin typeface="Arial"/>
                <a:cs typeface="Arial"/>
              </a:rPr>
              <a:t>  2020 (</a:t>
            </a:r>
            <a:r>
              <a:rPr lang="en-US" b="1" dirty="0">
                <a:solidFill>
                  <a:prstClr val="black"/>
                </a:solidFill>
                <a:latin typeface="Arial"/>
                <a:cs typeface="Arial"/>
              </a:rPr>
              <a:t>+€6 </a:t>
            </a:r>
            <a:r>
              <a:rPr lang="en-US" b="1" dirty="0" err="1">
                <a:solidFill>
                  <a:prstClr val="black"/>
                </a:solidFill>
                <a:latin typeface="Arial"/>
                <a:cs typeface="Arial"/>
              </a:rPr>
              <a:t>mld</a:t>
            </a:r>
            <a:r>
              <a:rPr lang="en-US" dirty="0">
                <a:solidFill>
                  <a:prstClr val="black"/>
                </a:solidFill>
                <a:latin typeface="Arial"/>
                <a:cs typeface="Arial"/>
              </a:rPr>
              <a:t> </a:t>
            </a:r>
            <a:r>
              <a:rPr lang="en-US" dirty="0" err="1">
                <a:solidFill>
                  <a:prstClr val="black"/>
                </a:solidFill>
                <a:latin typeface="Arial"/>
                <a:cs typeface="Arial"/>
              </a:rPr>
              <a:t>rispetto</a:t>
            </a:r>
            <a:r>
              <a:rPr lang="en-US" dirty="0">
                <a:solidFill>
                  <a:prstClr val="black"/>
                </a:solidFill>
                <a:latin typeface="Arial"/>
                <a:cs typeface="Arial"/>
              </a:rPr>
              <a:t> al 2016). </a:t>
            </a:r>
          </a:p>
          <a:p>
            <a:endParaRPr lang="it-IT" dirty="0" smtClean="0"/>
          </a:p>
          <a:p>
            <a:r>
              <a:rPr lang="it-IT" dirty="0" smtClean="0"/>
              <a:t>Made in </a:t>
            </a:r>
            <a:r>
              <a:rPr lang="it-IT" dirty="0" err="1" smtClean="0"/>
              <a:t>Italy</a:t>
            </a:r>
            <a:r>
              <a:rPr lang="it-IT" dirty="0" smtClean="0"/>
              <a:t>: Alimentare</a:t>
            </a:r>
            <a:r>
              <a:rPr lang="it-IT" baseline="0" dirty="0" smtClean="0"/>
              <a:t>, Mobili ed elettrodomestici, Sistema Moda, Prodotti e Materiali da costruzione, Gioielleria e </a:t>
            </a:r>
            <a:r>
              <a:rPr lang="it-IT" baseline="0" dirty="0" err="1" smtClean="0"/>
              <a:t>bijouterie</a:t>
            </a:r>
            <a:endParaRPr lang="it-IT" dirty="0"/>
          </a:p>
        </p:txBody>
      </p:sp>
      <p:sp>
        <p:nvSpPr>
          <p:cNvPr id="4" name="Segnaposto numero diapositiva 3"/>
          <p:cNvSpPr>
            <a:spLocks noGrp="1"/>
          </p:cNvSpPr>
          <p:nvPr>
            <p:ph type="sldNum" sz="quarter" idx="10"/>
          </p:nvPr>
        </p:nvSpPr>
        <p:spPr/>
        <p:txBody>
          <a:bodyPr/>
          <a:lstStyle/>
          <a:p>
            <a:fld id="{F1EA75B1-E83A-41D2-8228-D89D8D577BB9}"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xmlns="" val="264420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Cina rappresenta l’8% del ns import e il 3% dell’export</a:t>
            </a:r>
            <a:endParaRPr lang="it-IT" dirty="0"/>
          </a:p>
        </p:txBody>
      </p:sp>
      <p:sp>
        <p:nvSpPr>
          <p:cNvPr id="4" name="Segnaposto numero diapositiva 3"/>
          <p:cNvSpPr>
            <a:spLocks noGrp="1"/>
          </p:cNvSpPr>
          <p:nvPr>
            <p:ph type="sldNum" sz="quarter" idx="10"/>
          </p:nvPr>
        </p:nvSpPr>
        <p:spPr/>
        <p:txBody>
          <a:bodyPr/>
          <a:lstStyle/>
          <a:p>
            <a:fld id="{F1EA75B1-E83A-41D2-8228-D89D8D577BB9}" type="slidenum">
              <a:rPr lang="it-IT" smtClean="0"/>
              <a:pPr/>
              <a:t>7</a:t>
            </a:fld>
            <a:endParaRPr lang="it-IT"/>
          </a:p>
        </p:txBody>
      </p:sp>
    </p:spTree>
    <p:extLst>
      <p:ext uri="{BB962C8B-B14F-4D97-AF65-F5344CB8AC3E}">
        <p14:creationId xmlns:p14="http://schemas.microsoft.com/office/powerpoint/2010/main" xmlns="" val="48525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smtClean="0">
              <a:effectLst/>
            </a:endParaRPr>
          </a:p>
        </p:txBody>
      </p:sp>
      <p:sp>
        <p:nvSpPr>
          <p:cNvPr id="4" name="Segnaposto numero diapositiva 3"/>
          <p:cNvSpPr>
            <a:spLocks noGrp="1"/>
          </p:cNvSpPr>
          <p:nvPr>
            <p:ph type="sldNum" sz="quarter" idx="10"/>
          </p:nvPr>
        </p:nvSpPr>
        <p:spPr/>
        <p:txBody>
          <a:bodyPr/>
          <a:lstStyle/>
          <a:p>
            <a:fld id="{D42C5AB9-937E-4F41-A63F-4229C6D292BD}" type="slidenum">
              <a:rPr lang="it-IT" smtClean="0"/>
              <a:pPr/>
              <a:t>9</a:t>
            </a:fld>
            <a:endParaRPr lang="it-IT"/>
          </a:p>
        </p:txBody>
      </p:sp>
    </p:spTree>
    <p:extLst>
      <p:ext uri="{BB962C8B-B14F-4D97-AF65-F5344CB8AC3E}">
        <p14:creationId xmlns:p14="http://schemas.microsoft.com/office/powerpoint/2010/main" xmlns="" val="4109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smtClean="0">
              <a:effectLst/>
            </a:endParaRPr>
          </a:p>
        </p:txBody>
      </p:sp>
      <p:sp>
        <p:nvSpPr>
          <p:cNvPr id="4" name="Segnaposto numero diapositiva 3"/>
          <p:cNvSpPr>
            <a:spLocks noGrp="1"/>
          </p:cNvSpPr>
          <p:nvPr>
            <p:ph type="sldNum" sz="quarter" idx="10"/>
          </p:nvPr>
        </p:nvSpPr>
        <p:spPr/>
        <p:txBody>
          <a:bodyPr/>
          <a:lstStyle/>
          <a:p>
            <a:fld id="{D42C5AB9-937E-4F41-A63F-4229C6D292BD}" type="slidenum">
              <a:rPr lang="it-IT" smtClean="0"/>
              <a:pPr/>
              <a:t>10</a:t>
            </a:fld>
            <a:endParaRPr lang="it-IT"/>
          </a:p>
        </p:txBody>
      </p:sp>
    </p:spTree>
    <p:extLst>
      <p:ext uri="{BB962C8B-B14F-4D97-AF65-F5344CB8AC3E}">
        <p14:creationId xmlns:p14="http://schemas.microsoft.com/office/powerpoint/2010/main" xmlns="" val="4109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smtClean="0">
              <a:effectLst/>
            </a:endParaRPr>
          </a:p>
        </p:txBody>
      </p:sp>
      <p:sp>
        <p:nvSpPr>
          <p:cNvPr id="4" name="Segnaposto numero diapositiva 3"/>
          <p:cNvSpPr>
            <a:spLocks noGrp="1"/>
          </p:cNvSpPr>
          <p:nvPr>
            <p:ph type="sldNum" sz="quarter" idx="10"/>
          </p:nvPr>
        </p:nvSpPr>
        <p:spPr/>
        <p:txBody>
          <a:bodyPr/>
          <a:lstStyle/>
          <a:p>
            <a:fld id="{D42C5AB9-937E-4F41-A63F-4229C6D292BD}" type="slidenum">
              <a:rPr lang="it-IT" smtClean="0"/>
              <a:pPr/>
              <a:t>11</a:t>
            </a:fld>
            <a:endParaRPr lang="it-IT"/>
          </a:p>
        </p:txBody>
      </p:sp>
    </p:spTree>
    <p:extLst>
      <p:ext uri="{BB962C8B-B14F-4D97-AF65-F5344CB8AC3E}">
        <p14:creationId xmlns:p14="http://schemas.microsoft.com/office/powerpoint/2010/main" xmlns="" val="4109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363443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270467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62206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8559800" y="134541"/>
            <a:ext cx="414338" cy="273844"/>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smtClean="0">
                <a:solidFill>
                  <a:srgbClr val="003A79"/>
                </a:solidFill>
              </a:defRPr>
            </a:lvl1pPr>
          </a:lstStyle>
          <a:p>
            <a:pPr>
              <a:defRPr/>
            </a:pPr>
            <a:fld id="{359151D5-2DC5-4A2E-8080-5A990226B8EE}" type="slidenum">
              <a:rPr lang="it-IT" altLang="it-IT"/>
              <a:pPr>
                <a:defRPr/>
              </a:pPr>
              <a:t>‹N›</a:t>
            </a:fld>
            <a:endParaRPr lang="it-IT" altLang="it-IT"/>
          </a:p>
        </p:txBody>
      </p:sp>
      <p:sp>
        <p:nvSpPr>
          <p:cNvPr id="5" name="Figura a mano libera 14">
            <a:extLst>
              <a:ext uri="{FF2B5EF4-FFF2-40B4-BE49-F238E27FC236}">
                <a16:creationId xmlns:a16="http://schemas.microsoft.com/office/drawing/2014/main" xmlns="" id="{611F5212-FB2D-44C2-A434-EEF0C93E2BB2}"/>
              </a:ext>
            </a:extLst>
          </p:cNvPr>
          <p:cNvSpPr/>
          <p:nvPr userDrawn="1"/>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6"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68956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755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580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7" name="Figura a mano libera 6"/>
          <p:cNvSpPr/>
          <p:nvPr userDrawn="1"/>
        </p:nvSpPr>
        <p:spPr>
          <a:xfrm rot="21015509" flipH="1" flipV="1">
            <a:off x="3570697" y="4764619"/>
            <a:ext cx="5571161" cy="922862"/>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98034" y="4660826"/>
            <a:ext cx="855229" cy="359196"/>
          </a:xfrm>
          <a:prstGeom prst="rect">
            <a:avLst/>
          </a:prstGeom>
        </p:spPr>
      </p:pic>
      <p:sp>
        <p:nvSpPr>
          <p:cNvPr id="9" name="Titolo 1"/>
          <p:cNvSpPr txBox="1">
            <a:spLocks/>
          </p:cNvSpPr>
          <p:nvPr userDrawn="1"/>
        </p:nvSpPr>
        <p:spPr>
          <a:xfrm>
            <a:off x="398466" y="366714"/>
            <a:ext cx="7426325" cy="357187"/>
          </a:xfrm>
          <a:prstGeom prst="rect">
            <a:avLst/>
          </a:prstGeom>
        </p:spPr>
        <p:txBody>
          <a:bodyPr lIns="0" tIns="0" rIns="0" bIns="0"/>
          <a:lstStyle/>
          <a:p>
            <a:pPr eaLnBrk="1" fontAlgn="auto" hangingPunct="1">
              <a:spcAft>
                <a:spcPts val="0"/>
              </a:spcAft>
              <a:defRPr/>
            </a:pPr>
            <a:endParaRPr lang="it-IT" sz="3000" b="1" dirty="0">
              <a:solidFill>
                <a:srgbClr val="003A79"/>
              </a:solidFill>
              <a:latin typeface="Arial"/>
              <a:ea typeface="+mj-ea"/>
              <a:cs typeface="Arial"/>
            </a:endParaRPr>
          </a:p>
        </p:txBody>
      </p:sp>
      <p:sp>
        <p:nvSpPr>
          <p:cNvPr id="10" name="Titolo 1"/>
          <p:cNvSpPr txBox="1">
            <a:spLocks/>
          </p:cNvSpPr>
          <p:nvPr userDrawn="1"/>
        </p:nvSpPr>
        <p:spPr>
          <a:xfrm>
            <a:off x="398463" y="860427"/>
            <a:ext cx="7334250" cy="357188"/>
          </a:xfrm>
          <a:prstGeom prst="rect">
            <a:avLst/>
          </a:prstGeom>
        </p:spPr>
        <p:txBody>
          <a:bodyPr lIns="0" tIns="0" rIns="0" bIns="0"/>
          <a:lstStyle/>
          <a:p>
            <a:pPr eaLnBrk="1" fontAlgn="auto" hangingPunct="1">
              <a:spcAft>
                <a:spcPts val="0"/>
              </a:spcAft>
              <a:defRPr/>
            </a:pPr>
            <a:endParaRPr lang="it-IT" sz="2200" b="1" dirty="0">
              <a:solidFill>
                <a:schemeClr val="tx1">
                  <a:lumMod val="50000"/>
                  <a:lumOff val="50000"/>
                </a:schemeClr>
              </a:solidFill>
              <a:latin typeface="Arial"/>
              <a:ea typeface="+mj-ea"/>
              <a:cs typeface="Arial"/>
            </a:endParaRPr>
          </a:p>
        </p:txBody>
      </p:sp>
      <p:sp>
        <p:nvSpPr>
          <p:cNvPr id="11" name="Segnaposto numero diapositiva 39"/>
          <p:cNvSpPr txBox="1">
            <a:spLocks/>
          </p:cNvSpPr>
          <p:nvPr userDrawn="1"/>
        </p:nvSpPr>
        <p:spPr bwMode="auto">
          <a:xfrm>
            <a:off x="8646094" y="184151"/>
            <a:ext cx="41433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fld id="{FDF528D2-186C-4F3B-B1C3-D843972903AF}" type="slidenum">
              <a:rPr lang="it-IT" altLang="it-IT" b="1" smtClean="0">
                <a:solidFill>
                  <a:srgbClr val="003A79"/>
                </a:solidFill>
              </a:rPr>
              <a:pPr/>
              <a:t>‹N›</a:t>
            </a:fld>
            <a:endParaRPr lang="it-IT" altLang="it-IT" b="1" dirty="0">
              <a:solidFill>
                <a:srgbClr val="003A79"/>
              </a:solidFill>
            </a:endParaRPr>
          </a:p>
        </p:txBody>
      </p:sp>
    </p:spTree>
    <p:extLst>
      <p:ext uri="{BB962C8B-B14F-4D97-AF65-F5344CB8AC3E}">
        <p14:creationId xmlns:p14="http://schemas.microsoft.com/office/powerpoint/2010/main" xmlns="" val="28727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Figura a mano libera 6"/>
          <p:cNvSpPr/>
          <p:nvPr userDrawn="1"/>
        </p:nvSpPr>
        <p:spPr>
          <a:xfrm rot="21015509" flipH="1" flipV="1">
            <a:off x="3570695" y="4764619"/>
            <a:ext cx="5571161" cy="922862"/>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98034" y="4660826"/>
            <a:ext cx="855229" cy="359196"/>
          </a:xfrm>
          <a:prstGeom prst="rect">
            <a:avLst/>
          </a:prstGeom>
        </p:spPr>
      </p:pic>
      <p:sp>
        <p:nvSpPr>
          <p:cNvPr id="9" name="Titolo 1"/>
          <p:cNvSpPr txBox="1">
            <a:spLocks/>
          </p:cNvSpPr>
          <p:nvPr userDrawn="1"/>
        </p:nvSpPr>
        <p:spPr>
          <a:xfrm>
            <a:off x="398464" y="366713"/>
            <a:ext cx="7426325" cy="357187"/>
          </a:xfrm>
          <a:prstGeom prst="rect">
            <a:avLst/>
          </a:prstGeom>
        </p:spPr>
        <p:txBody>
          <a:bodyPr lIns="0" tIns="0" rIns="0" bIns="0"/>
          <a:lstStyle/>
          <a:p>
            <a:pPr eaLnBrk="1" fontAlgn="auto" hangingPunct="1">
              <a:spcAft>
                <a:spcPts val="0"/>
              </a:spcAft>
              <a:defRPr/>
            </a:pPr>
            <a:endParaRPr lang="it-IT" sz="3000" b="1" dirty="0">
              <a:solidFill>
                <a:srgbClr val="003A79"/>
              </a:solidFill>
              <a:latin typeface="Arial"/>
              <a:ea typeface="+mj-ea"/>
              <a:cs typeface="Arial"/>
            </a:endParaRPr>
          </a:p>
        </p:txBody>
      </p:sp>
      <p:sp>
        <p:nvSpPr>
          <p:cNvPr id="10" name="Titolo 1"/>
          <p:cNvSpPr txBox="1">
            <a:spLocks/>
          </p:cNvSpPr>
          <p:nvPr userDrawn="1"/>
        </p:nvSpPr>
        <p:spPr>
          <a:xfrm>
            <a:off x="398463" y="860426"/>
            <a:ext cx="7334250" cy="357188"/>
          </a:xfrm>
          <a:prstGeom prst="rect">
            <a:avLst/>
          </a:prstGeom>
        </p:spPr>
        <p:txBody>
          <a:bodyPr lIns="0" tIns="0" rIns="0" bIns="0"/>
          <a:lstStyle/>
          <a:p>
            <a:pPr eaLnBrk="1" fontAlgn="auto" hangingPunct="1">
              <a:spcAft>
                <a:spcPts val="0"/>
              </a:spcAft>
              <a:defRPr/>
            </a:pPr>
            <a:endParaRPr lang="it-IT" sz="2200" b="1" dirty="0">
              <a:solidFill>
                <a:schemeClr val="tx1">
                  <a:lumMod val="50000"/>
                  <a:lumOff val="50000"/>
                </a:schemeClr>
              </a:solidFill>
              <a:latin typeface="Arial"/>
              <a:ea typeface="+mj-ea"/>
              <a:cs typeface="Arial"/>
            </a:endParaRPr>
          </a:p>
        </p:txBody>
      </p:sp>
      <p:sp>
        <p:nvSpPr>
          <p:cNvPr id="11" name="Segnaposto numero diapositiva 39"/>
          <p:cNvSpPr txBox="1">
            <a:spLocks/>
          </p:cNvSpPr>
          <p:nvPr userDrawn="1"/>
        </p:nvSpPr>
        <p:spPr bwMode="auto">
          <a:xfrm>
            <a:off x="8559800" y="179388"/>
            <a:ext cx="41433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fld id="{FDF528D2-186C-4F3B-B1C3-D843972903AF}" type="slidenum">
              <a:rPr lang="it-IT" altLang="it-IT" b="1" smtClean="0">
                <a:solidFill>
                  <a:srgbClr val="003A79"/>
                </a:solidFill>
              </a:rPr>
              <a:pPr/>
              <a:t>‹N›</a:t>
            </a:fld>
            <a:endParaRPr lang="it-IT" altLang="it-IT" b="1" dirty="0">
              <a:solidFill>
                <a:srgbClr val="003A79"/>
              </a:solidFill>
            </a:endParaRPr>
          </a:p>
        </p:txBody>
      </p:sp>
    </p:spTree>
    <p:extLst>
      <p:ext uri="{BB962C8B-B14F-4D97-AF65-F5344CB8AC3E}">
        <p14:creationId xmlns:p14="http://schemas.microsoft.com/office/powerpoint/2010/main" xmlns="" val="1468803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290282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250665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395978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4796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7407487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383970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DC92BF3-6C0E-4001-8BED-649E75EE5D34}" type="datetimeFigureOut">
              <a:rPr lang="it-IT" smtClean="0"/>
              <a:pPr/>
              <a:t>09/12/2018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37621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C92BF3-6C0E-4001-8BED-649E75EE5D34}" type="datetimeFigureOut">
              <a:rPr lang="it-IT" smtClean="0"/>
              <a:pPr/>
              <a:t>09/12/2018</a:t>
            </a:fld>
            <a:endParaRPr lang="it-IT"/>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86ED-FD46-421A-B2A9-E04A22665A49}" type="slidenum">
              <a:rPr lang="it-IT" smtClean="0"/>
              <a:pPr/>
              <a:t>‹N›</a:t>
            </a:fld>
            <a:endParaRPr lang="it-IT"/>
          </a:p>
        </p:txBody>
      </p:sp>
    </p:spTree>
    <p:extLst>
      <p:ext uri="{BB962C8B-B14F-4D97-AF65-F5344CB8AC3E}">
        <p14:creationId xmlns:p14="http://schemas.microsoft.com/office/powerpoint/2010/main" xmlns="" val="426667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a:xfrm>
            <a:off x="251519" y="4587974"/>
            <a:ext cx="8529575" cy="444500"/>
          </a:xfrm>
          <a:prstGeom prst="rect">
            <a:avLst/>
          </a:prstGeom>
        </p:spPr>
        <p:txBody>
          <a:bodyPr lIns="0" tIns="0" rIns="0" bIns="0"/>
          <a:lstStyle/>
          <a:p>
            <a:pPr algn="r">
              <a:defRPr/>
            </a:pPr>
            <a:r>
              <a:rPr lang="en-GB" b="1" dirty="0" smtClean="0">
                <a:solidFill>
                  <a:prstClr val="black">
                    <a:lumMod val="65000"/>
                    <a:lumOff val="35000"/>
                  </a:prstClr>
                </a:solidFill>
                <a:latin typeface="Arial"/>
                <a:cs typeface="Arial"/>
              </a:rPr>
              <a:t>Roma, 11</a:t>
            </a:r>
            <a:r>
              <a:rPr lang="en-GB" b="1" baseline="30000" dirty="0" smtClean="0">
                <a:solidFill>
                  <a:prstClr val="black">
                    <a:lumMod val="65000"/>
                    <a:lumOff val="35000"/>
                  </a:prstClr>
                </a:solidFill>
                <a:latin typeface="Arial"/>
                <a:cs typeface="Arial"/>
              </a:rPr>
              <a:t> </a:t>
            </a:r>
            <a:r>
              <a:rPr lang="en-GB" b="1" dirty="0" err="1">
                <a:solidFill>
                  <a:prstClr val="black">
                    <a:lumMod val="65000"/>
                    <a:lumOff val="35000"/>
                  </a:prstClr>
                </a:solidFill>
                <a:latin typeface="Arial"/>
                <a:cs typeface="Arial"/>
              </a:rPr>
              <a:t>Dicembre</a:t>
            </a:r>
            <a:r>
              <a:rPr lang="en-GB" b="1" dirty="0">
                <a:solidFill>
                  <a:prstClr val="black">
                    <a:lumMod val="65000"/>
                    <a:lumOff val="35000"/>
                  </a:prstClr>
                </a:solidFill>
                <a:latin typeface="Arial"/>
                <a:cs typeface="Arial"/>
              </a:rPr>
              <a:t> 2018</a:t>
            </a:r>
          </a:p>
        </p:txBody>
      </p:sp>
      <p:sp>
        <p:nvSpPr>
          <p:cNvPr id="18" name="Titolo 1"/>
          <p:cNvSpPr txBox="1">
            <a:spLocks/>
          </p:cNvSpPr>
          <p:nvPr/>
        </p:nvSpPr>
        <p:spPr>
          <a:xfrm>
            <a:off x="359532" y="3545714"/>
            <a:ext cx="8064896" cy="444500"/>
          </a:xfrm>
          <a:prstGeom prst="rect">
            <a:avLst/>
          </a:prstGeom>
        </p:spPr>
        <p:txBody>
          <a:bodyPr lIns="0" tIns="0" rIns="0" bIns="0"/>
          <a:lstStyle>
            <a:defPPr>
              <a:defRPr lang="it-IT"/>
            </a:defPPr>
            <a:lvl1pPr defTabSz="457200" fontAlgn="auto">
              <a:spcBef>
                <a:spcPct val="0"/>
              </a:spcBef>
              <a:spcAft>
                <a:spcPts val="0"/>
              </a:spcAft>
              <a:defRPr sz="1900">
                <a:solidFill>
                  <a:schemeClr val="tx1">
                    <a:lumMod val="50000"/>
                    <a:lumOff val="50000"/>
                  </a:schemeClr>
                </a:solidFill>
                <a:latin typeface="Century Gothic" pitchFamily="34" charset="0"/>
                <a:ea typeface="+mj-ea"/>
                <a:cs typeface="Arial"/>
              </a:defRPr>
            </a:lvl1pPr>
            <a:lvl2pPr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a:defRPr>
                <a:latin typeface="Arial" panose="020B0604020202020204" pitchFamily="34" charset="0"/>
                <a:ea typeface="MS PGothic" panose="020B0600070205080204" pitchFamily="34" charset="-128"/>
              </a:defRPr>
            </a:lvl6pPr>
            <a:lvl7pPr>
              <a:defRPr>
                <a:latin typeface="Arial" panose="020B0604020202020204" pitchFamily="34" charset="0"/>
                <a:ea typeface="MS PGothic" panose="020B0600070205080204" pitchFamily="34" charset="-128"/>
              </a:defRPr>
            </a:lvl7pPr>
            <a:lvl8pPr>
              <a:defRPr>
                <a:latin typeface="Arial" panose="020B0604020202020204" pitchFamily="34" charset="0"/>
                <a:ea typeface="MS PGothic" panose="020B0600070205080204" pitchFamily="34" charset="-128"/>
              </a:defRPr>
            </a:lvl8pPr>
            <a:lvl9pPr>
              <a:defRPr>
                <a:latin typeface="Arial" panose="020B0604020202020204" pitchFamily="34" charset="0"/>
                <a:ea typeface="MS PGothic" panose="020B0600070205080204" pitchFamily="34" charset="-128"/>
              </a:defRPr>
            </a:lvl9pPr>
          </a:lstStyle>
          <a:p>
            <a:pPr>
              <a:spcAft>
                <a:spcPts val="600"/>
              </a:spcAft>
            </a:pPr>
            <a:r>
              <a:rPr lang="it-IT" b="1" dirty="0" smtClean="0"/>
              <a:t>Alessandro Panaro</a:t>
            </a:r>
            <a:endParaRPr lang="it-IT" dirty="0"/>
          </a:p>
          <a:p>
            <a:pPr>
              <a:spcAft>
                <a:spcPts val="600"/>
              </a:spcAft>
            </a:pPr>
            <a:r>
              <a:rPr lang="it-IT" dirty="0"/>
              <a:t>Responsabile «Maritime &amp; </a:t>
            </a:r>
            <a:r>
              <a:rPr lang="it-IT" dirty="0" err="1"/>
              <a:t>Mediterranean</a:t>
            </a:r>
            <a:r>
              <a:rPr lang="it-IT" dirty="0"/>
              <a:t> Economy» </a:t>
            </a:r>
            <a:r>
              <a:rPr lang="it-IT" dirty="0" err="1"/>
              <a:t>Dept</a:t>
            </a:r>
            <a:r>
              <a:rPr lang="it-IT" dirty="0"/>
              <a:t>. SRM</a:t>
            </a:r>
          </a:p>
        </p:txBody>
      </p:sp>
      <p:sp>
        <p:nvSpPr>
          <p:cNvPr id="7" name="Rectangle 2"/>
          <p:cNvSpPr>
            <a:spLocks noChangeArrowheads="1"/>
          </p:cNvSpPr>
          <p:nvPr/>
        </p:nvSpPr>
        <p:spPr bwMode="auto">
          <a:xfrm>
            <a:off x="395536" y="1657255"/>
            <a:ext cx="8384871" cy="86177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eaLnBrk="0" fontAlgn="base" hangingPunct="0">
              <a:spcBef>
                <a:spcPct val="0"/>
              </a:spcBef>
              <a:spcAft>
                <a:spcPct val="0"/>
              </a:spcAft>
              <a:defRPr sz="1500" b="1" u="sng">
                <a:solidFill>
                  <a:schemeClr val="tx1"/>
                </a:solidFill>
                <a:latin typeface="Arial" charset="0"/>
              </a:defRPr>
            </a:lvl6pPr>
            <a:lvl7pPr marL="2971800" indent="-228600" eaLnBrk="0" fontAlgn="base" hangingPunct="0">
              <a:spcBef>
                <a:spcPct val="0"/>
              </a:spcBef>
              <a:spcAft>
                <a:spcPct val="0"/>
              </a:spcAft>
              <a:defRPr sz="1500" b="1" u="sng">
                <a:solidFill>
                  <a:schemeClr val="tx1"/>
                </a:solidFill>
                <a:latin typeface="Arial" charset="0"/>
              </a:defRPr>
            </a:lvl7pPr>
            <a:lvl8pPr marL="3429000" indent="-228600" eaLnBrk="0" fontAlgn="base" hangingPunct="0">
              <a:spcBef>
                <a:spcPct val="0"/>
              </a:spcBef>
              <a:spcAft>
                <a:spcPct val="0"/>
              </a:spcAft>
              <a:defRPr sz="1500" b="1" u="sng">
                <a:solidFill>
                  <a:schemeClr val="tx1"/>
                </a:solidFill>
                <a:latin typeface="Arial" charset="0"/>
              </a:defRPr>
            </a:lvl8pPr>
            <a:lvl9pPr marL="3886200" indent="-228600" eaLnBrk="0" fontAlgn="base" hangingPunct="0">
              <a:spcBef>
                <a:spcPct val="0"/>
              </a:spcBef>
              <a:spcAft>
                <a:spcPct val="0"/>
              </a:spcAft>
              <a:defRPr sz="1500" b="1" u="sng">
                <a:solidFill>
                  <a:schemeClr val="tx1"/>
                </a:solidFill>
                <a:latin typeface="Arial" charset="0"/>
              </a:defRPr>
            </a:lvl9pPr>
          </a:lstStyle>
          <a:p>
            <a:r>
              <a:rPr lang="it-IT" altLang="it-IT" sz="3200" u="none" dirty="0" err="1">
                <a:solidFill>
                  <a:schemeClr val="tx1">
                    <a:lumMod val="85000"/>
                    <a:lumOff val="15000"/>
                  </a:schemeClr>
                </a:solidFill>
                <a:latin typeface="Arial" panose="020B0604020202020204" pitchFamily="34" charset="0"/>
                <a:cs typeface="Arial" panose="020B0604020202020204" pitchFamily="34" charset="0"/>
              </a:rPr>
              <a:t>Belt</a:t>
            </a:r>
            <a:r>
              <a:rPr lang="it-IT" altLang="it-IT" sz="3200" u="none" dirty="0">
                <a:solidFill>
                  <a:schemeClr val="tx1">
                    <a:lumMod val="85000"/>
                    <a:lumOff val="15000"/>
                  </a:schemeClr>
                </a:solidFill>
                <a:latin typeface="Arial" panose="020B0604020202020204" pitchFamily="34" charset="0"/>
                <a:cs typeface="Arial" panose="020B0604020202020204" pitchFamily="34" charset="0"/>
              </a:rPr>
              <a:t> &amp; Road </a:t>
            </a:r>
            <a:r>
              <a:rPr lang="it-IT" altLang="it-IT" sz="3200" u="none" dirty="0" err="1">
                <a:solidFill>
                  <a:schemeClr val="tx1">
                    <a:lumMod val="85000"/>
                    <a:lumOff val="15000"/>
                  </a:schemeClr>
                </a:solidFill>
                <a:latin typeface="Arial" panose="020B0604020202020204" pitchFamily="34" charset="0"/>
                <a:cs typeface="Arial" panose="020B0604020202020204" pitchFamily="34" charset="0"/>
              </a:rPr>
              <a:t>Initiative</a:t>
            </a:r>
            <a:r>
              <a:rPr lang="it-IT" altLang="it-IT" sz="3200" u="none" dirty="0" smtClean="0">
                <a:solidFill>
                  <a:schemeClr val="tx1">
                    <a:lumMod val="85000"/>
                    <a:lumOff val="15000"/>
                  </a:schemeClr>
                </a:solidFill>
                <a:latin typeface="Arial" panose="020B0604020202020204" pitchFamily="34" charset="0"/>
                <a:cs typeface="Arial" panose="020B0604020202020204" pitchFamily="34" charset="0"/>
              </a:rPr>
              <a:t>: 2°seminario</a:t>
            </a:r>
            <a:endParaRPr lang="it-IT" altLang="it-IT" sz="3200" u="none" dirty="0">
              <a:solidFill>
                <a:schemeClr val="tx1">
                  <a:lumMod val="85000"/>
                  <a:lumOff val="15000"/>
                </a:schemeClr>
              </a:solidFill>
              <a:latin typeface="Arial" panose="020B0604020202020204" pitchFamily="34" charset="0"/>
              <a:cs typeface="Arial" panose="020B0604020202020204" pitchFamily="34" charset="0"/>
            </a:endParaRPr>
          </a:p>
          <a:p>
            <a:r>
              <a:rPr lang="it-IT" altLang="it-IT" sz="3200" u="none" dirty="0">
                <a:solidFill>
                  <a:schemeClr val="tx1">
                    <a:lumMod val="85000"/>
                    <a:lumOff val="15000"/>
                  </a:schemeClr>
                </a:solidFill>
                <a:latin typeface="Arial" panose="020B0604020202020204" pitchFamily="34" charset="0"/>
                <a:cs typeface="Arial" panose="020B0604020202020204" pitchFamily="34" charset="0"/>
              </a:rPr>
              <a:t>considerazioni e spunti di analisi </a:t>
            </a:r>
            <a:br>
              <a:rPr lang="it-IT" altLang="it-IT" sz="3200" u="none" dirty="0">
                <a:solidFill>
                  <a:schemeClr val="tx1">
                    <a:lumMod val="85000"/>
                    <a:lumOff val="15000"/>
                  </a:schemeClr>
                </a:solidFill>
                <a:latin typeface="Arial" panose="020B0604020202020204" pitchFamily="34" charset="0"/>
                <a:cs typeface="Arial" panose="020B0604020202020204" pitchFamily="34" charset="0"/>
              </a:rPr>
            </a:br>
            <a:r>
              <a:rPr lang="it-IT" altLang="it-IT" sz="3200" u="none" dirty="0">
                <a:solidFill>
                  <a:schemeClr val="tx1">
                    <a:lumMod val="85000"/>
                    <a:lumOff val="15000"/>
                  </a:schemeClr>
                </a:solidFill>
                <a:latin typeface="Arial" panose="020B0604020202020204" pitchFamily="34" charset="0"/>
                <a:cs typeface="Arial" panose="020B0604020202020204" pitchFamily="34" charset="0"/>
              </a:rPr>
              <a:t>sulla strategia cinese nel Mediterraneo </a:t>
            </a:r>
          </a:p>
        </p:txBody>
      </p:sp>
      <p:sp>
        <p:nvSpPr>
          <p:cNvPr id="10" name="Figura a mano libera 8">
            <a:extLst>
              <a:ext uri="{FF2B5EF4-FFF2-40B4-BE49-F238E27FC236}">
                <a16:creationId xmlns="" xmlns:a16="http://schemas.microsoft.com/office/drawing/2014/main" id="{02DA66C3-22A7-4DEE-B3F2-63DFC5F526DA}"/>
              </a:ext>
            </a:extLst>
          </p:cNvPr>
          <p:cNvSpPr/>
          <p:nvPr/>
        </p:nvSpPr>
        <p:spPr>
          <a:xfrm rot="20712638">
            <a:off x="12700" y="-598488"/>
            <a:ext cx="4654550" cy="1209676"/>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a:p>
        </p:txBody>
      </p:sp>
      <p:pic>
        <p:nvPicPr>
          <p:cNvPr id="8" name="Immagine 7">
            <a:extLst>
              <a:ext uri="{FF2B5EF4-FFF2-40B4-BE49-F238E27FC236}">
                <a16:creationId xmlns="" xmlns:a16="http://schemas.microsoft.com/office/drawing/2014/main" id="{0C280A75-9DF5-4B12-A2B9-FBD73D041A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5879" y="423490"/>
            <a:ext cx="1764829" cy="664183"/>
          </a:xfrm>
          <a:prstGeom prst="rect">
            <a:avLst/>
          </a:prstGeom>
        </p:spPr>
      </p:pic>
    </p:spTree>
    <p:extLst>
      <p:ext uri="{BB962C8B-B14F-4D97-AF65-F5344CB8AC3E}">
        <p14:creationId xmlns:p14="http://schemas.microsoft.com/office/powerpoint/2010/main" xmlns="" val="4064401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5496" y="44873"/>
            <a:ext cx="9108504" cy="538609"/>
          </a:xfrm>
          <a:prstGeom prst="rect">
            <a:avLst/>
          </a:prstGeom>
          <a:noFill/>
          <a:extLst/>
        </p:spPr>
        <p:txBody>
          <a:bodyPr wrap="square" rtlCol="0">
            <a:spAutoFit/>
          </a:bodyPr>
          <a:lstStyle>
            <a:defPPr>
              <a:defRPr lang="it-IT"/>
            </a:defPPr>
            <a:lvl1pPr marL="182563" defTabSz="457200" eaLnBrk="0" fontAlgn="base" hangingPunct="0">
              <a:lnSpc>
                <a:spcPct val="90000"/>
              </a:lnSpc>
              <a:spcBef>
                <a:spcPct val="0"/>
              </a:spcBef>
              <a:spcAft>
                <a:spcPct val="0"/>
              </a:spcAft>
              <a:buClr>
                <a:srgbClr val="FFCC00"/>
              </a:buClr>
              <a:buSzPct val="140000"/>
              <a:defRPr sz="2700" b="1">
                <a:solidFill>
                  <a:srgbClr val="003A79"/>
                </a:solidFill>
                <a:latin typeface="Arial"/>
                <a:ea typeface="MS PGothic" pitchFamily="34" charset="-128"/>
                <a:cs typeface="Arial"/>
              </a:defRPr>
            </a:lvl1pPr>
          </a:lstStyle>
          <a:p>
            <a:pPr marL="0" defTabSz="914400" eaLnBrk="1" hangingPunct="1">
              <a:lnSpc>
                <a:spcPct val="100000"/>
              </a:lnSpc>
              <a:spcBef>
                <a:spcPts val="40"/>
              </a:spcBef>
              <a:spcAft>
                <a:spcPts val="40"/>
              </a:spcAft>
            </a:pPr>
            <a:r>
              <a:rPr lang="it-IT" sz="2900" dirty="0" err="1" smtClean="0">
                <a:latin typeface="Century Gothic" panose="020B0502020202020204" pitchFamily="34" charset="0"/>
                <a:cs typeface="Arial" pitchFamily="34" charset="0"/>
              </a:rPr>
              <a:t>…ed</a:t>
            </a:r>
            <a:r>
              <a:rPr lang="it-IT" sz="2900" dirty="0" smtClean="0">
                <a:latin typeface="Century Gothic" panose="020B0502020202020204" pitchFamily="34" charset="0"/>
                <a:cs typeface="Arial" pitchFamily="34" charset="0"/>
              </a:rPr>
              <a:t> esiste una forte </a:t>
            </a:r>
            <a:r>
              <a:rPr lang="it-IT" sz="2900" dirty="0" err="1" smtClean="0">
                <a:latin typeface="Century Gothic" panose="020B0502020202020204" pitchFamily="34" charset="0"/>
                <a:cs typeface="Arial" pitchFamily="34" charset="0"/>
              </a:rPr>
              <a:t>concentrazione</a:t>
            </a:r>
            <a:r>
              <a:rPr lang="it-IT" sz="2900" dirty="0" err="1">
                <a:latin typeface="Century Gothic" panose="020B0502020202020204" pitchFamily="34" charset="0"/>
                <a:cs typeface="Arial" pitchFamily="34" charset="0"/>
              </a:rPr>
              <a:t>…</a:t>
            </a:r>
            <a:endParaRPr lang="it-IT" sz="2900" dirty="0">
              <a:latin typeface="Century Gothic" panose="020B0502020202020204" pitchFamily="34" charset="0"/>
              <a:cs typeface="Arial" pitchFamily="34" charset="0"/>
            </a:endParaRPr>
          </a:p>
        </p:txBody>
      </p:sp>
      <p:sp>
        <p:nvSpPr>
          <p:cNvPr id="8" name="Text Box 10"/>
          <p:cNvSpPr txBox="1">
            <a:spLocks noChangeArrowheads="1"/>
          </p:cNvSpPr>
          <p:nvPr/>
        </p:nvSpPr>
        <p:spPr bwMode="auto">
          <a:xfrm>
            <a:off x="537568" y="583482"/>
            <a:ext cx="80620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81000" indent="-381000"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marL="0" indent="0" algn="ctr" eaLnBrk="1" fontAlgn="base" hangingPunct="1">
              <a:spcBef>
                <a:spcPct val="0"/>
              </a:spcBef>
              <a:spcAft>
                <a:spcPts val="1800"/>
              </a:spcAft>
              <a:buClr>
                <a:srgbClr val="4F81BD"/>
              </a:buClr>
            </a:pPr>
            <a:endParaRPr lang="it-IT" altLang="it-IT" sz="1800" b="0" i="1" u="none" dirty="0" smtClean="0">
              <a:latin typeface="Arial" panose="020B0604020202020204" pitchFamily="34" charset="0"/>
              <a:ea typeface="Arial Unicode MS" pitchFamily="34" charset="-128"/>
              <a:cs typeface="Arial" panose="020B0604020202020204" pitchFamily="34" charset="0"/>
              <a:sym typeface="Apex New Medium" pitchFamily="50"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54" t="10079" r="2817"/>
          <a:stretch/>
        </p:blipFill>
        <p:spPr bwMode="auto">
          <a:xfrm>
            <a:off x="49280" y="1275606"/>
            <a:ext cx="6164581" cy="31839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asellaDiTesto 5"/>
          <p:cNvSpPr txBox="1"/>
          <p:nvPr/>
        </p:nvSpPr>
        <p:spPr>
          <a:xfrm>
            <a:off x="451990" y="998921"/>
            <a:ext cx="5359159" cy="276999"/>
          </a:xfrm>
          <a:prstGeom prst="rect">
            <a:avLst/>
          </a:prstGeom>
          <a:noFill/>
        </p:spPr>
        <p:txBody>
          <a:bodyPr wrap="none" rtlCol="0">
            <a:spAutoFit/>
          </a:bodyPr>
          <a:lstStyle/>
          <a:p>
            <a:r>
              <a:rPr lang="it-IT" sz="1200" b="1" dirty="0" smtClean="0">
                <a:latin typeface="Century Gothic" panose="020B0502020202020204" pitchFamily="34" charset="0"/>
              </a:rPr>
              <a:t>Tasso di concentrazione della </a:t>
            </a:r>
            <a:r>
              <a:rPr lang="it-IT" sz="1200" b="1" i="1" dirty="0" smtClean="0">
                <a:latin typeface="Century Gothic" panose="020B0502020202020204" pitchFamily="34" charset="0"/>
              </a:rPr>
              <a:t>container </a:t>
            </a:r>
            <a:r>
              <a:rPr lang="it-IT" sz="1200" b="1" i="1" dirty="0" err="1" smtClean="0">
                <a:latin typeface="Century Gothic" panose="020B0502020202020204" pitchFamily="34" charset="0"/>
              </a:rPr>
              <a:t>shipping</a:t>
            </a:r>
            <a:r>
              <a:rPr lang="it-IT" sz="1200" b="1" i="1" dirty="0" smtClean="0">
                <a:latin typeface="Century Gothic" panose="020B0502020202020204" pitchFamily="34" charset="0"/>
              </a:rPr>
              <a:t>  </a:t>
            </a:r>
            <a:r>
              <a:rPr lang="it-IT" sz="1200" b="1" i="1" dirty="0" err="1" smtClean="0">
                <a:latin typeface="Century Gothic" panose="020B0502020202020204" pitchFamily="34" charset="0"/>
              </a:rPr>
              <a:t>industry</a:t>
            </a:r>
            <a:r>
              <a:rPr lang="it-IT" sz="1200" b="1" i="1" dirty="0" smtClean="0">
                <a:latin typeface="Century Gothic" panose="020B0502020202020204" pitchFamily="34" charset="0"/>
              </a:rPr>
              <a:t> </a:t>
            </a:r>
            <a:r>
              <a:rPr lang="it-IT" sz="1200" b="1" dirty="0" smtClean="0">
                <a:latin typeface="Century Gothic" panose="020B0502020202020204" pitchFamily="34" charset="0"/>
              </a:rPr>
              <a:t>(2000-2016)</a:t>
            </a:r>
          </a:p>
        </p:txBody>
      </p:sp>
      <p:sp>
        <p:nvSpPr>
          <p:cNvPr id="9" name="Rettangolo 8"/>
          <p:cNvSpPr/>
          <p:nvPr/>
        </p:nvSpPr>
        <p:spPr>
          <a:xfrm>
            <a:off x="6279670" y="1347614"/>
            <a:ext cx="2756826" cy="2080057"/>
          </a:xfrm>
          <a:prstGeom prst="rect">
            <a:avLst/>
          </a:prstGeom>
        </p:spPr>
        <p:txBody>
          <a:bodyPr wrap="square">
            <a:spAutoFit/>
          </a:bodyPr>
          <a:lstStyle/>
          <a:p>
            <a:pPr marL="269875" indent="-269875" algn="just" defTabSz="457200">
              <a:lnSpc>
                <a:spcPct val="125000"/>
              </a:lnSpc>
              <a:spcBef>
                <a:spcPct val="0"/>
              </a:spcBef>
              <a:spcAft>
                <a:spcPts val="800"/>
              </a:spcAft>
              <a:buBlip>
                <a:blip r:embed="rId4"/>
              </a:buBlip>
              <a:defRPr/>
            </a:pPr>
            <a:r>
              <a:rPr lang="it-IT" sz="1400" dirty="0">
                <a:solidFill>
                  <a:prstClr val="black"/>
                </a:solidFill>
                <a:latin typeface="Century Gothic" pitchFamily="34" charset="0"/>
              </a:rPr>
              <a:t>La dimensione delle navi ha portato a </a:t>
            </a:r>
            <a:r>
              <a:rPr lang="it-IT" sz="1400" dirty="0" smtClean="0">
                <a:solidFill>
                  <a:prstClr val="black"/>
                </a:solidFill>
                <a:latin typeface="Century Gothic" pitchFamily="34" charset="0"/>
              </a:rPr>
              <a:t/>
            </a:r>
            <a:br>
              <a:rPr lang="it-IT" sz="1400" dirty="0" smtClean="0">
                <a:solidFill>
                  <a:prstClr val="black"/>
                </a:solidFill>
                <a:latin typeface="Century Gothic" pitchFamily="34" charset="0"/>
              </a:rPr>
            </a:br>
            <a:r>
              <a:rPr lang="it-IT" sz="1400" b="1" dirty="0" smtClean="0">
                <a:solidFill>
                  <a:prstClr val="black"/>
                </a:solidFill>
                <a:latin typeface="Century Gothic" pitchFamily="34" charset="0"/>
              </a:rPr>
              <a:t>Grandi </a:t>
            </a:r>
            <a:r>
              <a:rPr lang="it-IT" sz="1400" b="1" dirty="0">
                <a:solidFill>
                  <a:prstClr val="black"/>
                </a:solidFill>
                <a:latin typeface="Century Gothic" pitchFamily="34" charset="0"/>
              </a:rPr>
              <a:t>Alleanze </a:t>
            </a:r>
            <a:r>
              <a:rPr lang="it-IT" sz="1400" dirty="0">
                <a:solidFill>
                  <a:prstClr val="black"/>
                </a:solidFill>
                <a:latin typeface="Century Gothic" pitchFamily="34" charset="0"/>
              </a:rPr>
              <a:t>e </a:t>
            </a:r>
            <a:r>
              <a:rPr lang="it-IT" sz="1400" dirty="0" smtClean="0">
                <a:solidFill>
                  <a:prstClr val="black"/>
                </a:solidFill>
                <a:latin typeface="Century Gothic" pitchFamily="34" charset="0"/>
              </a:rPr>
              <a:t/>
            </a:r>
            <a:br>
              <a:rPr lang="it-IT" sz="1400" dirty="0" smtClean="0">
                <a:solidFill>
                  <a:prstClr val="black"/>
                </a:solidFill>
                <a:latin typeface="Century Gothic" pitchFamily="34" charset="0"/>
              </a:rPr>
            </a:br>
            <a:r>
              <a:rPr lang="it-IT" sz="1400" dirty="0" smtClean="0">
                <a:solidFill>
                  <a:prstClr val="black"/>
                </a:solidFill>
                <a:latin typeface="Century Gothic" pitchFamily="34" charset="0"/>
              </a:rPr>
              <a:t>alla </a:t>
            </a:r>
            <a:r>
              <a:rPr lang="it-IT" sz="1400" b="1" dirty="0">
                <a:solidFill>
                  <a:prstClr val="black"/>
                </a:solidFill>
                <a:latin typeface="Century Gothic" pitchFamily="34" charset="0"/>
              </a:rPr>
              <a:t>concentrazione</a:t>
            </a:r>
            <a:r>
              <a:rPr lang="it-IT" sz="1400" dirty="0">
                <a:solidFill>
                  <a:prstClr val="black"/>
                </a:solidFill>
                <a:latin typeface="Century Gothic" pitchFamily="34" charset="0"/>
              </a:rPr>
              <a:t> </a:t>
            </a:r>
            <a:r>
              <a:rPr lang="it-IT" sz="1400" dirty="0" smtClean="0">
                <a:solidFill>
                  <a:prstClr val="black"/>
                </a:solidFill>
                <a:latin typeface="Century Gothic" pitchFamily="34" charset="0"/>
              </a:rPr>
              <a:t/>
            </a:r>
            <a:br>
              <a:rPr lang="it-IT" sz="1400" dirty="0" smtClean="0">
                <a:solidFill>
                  <a:prstClr val="black"/>
                </a:solidFill>
                <a:latin typeface="Century Gothic" pitchFamily="34" charset="0"/>
              </a:rPr>
            </a:br>
            <a:r>
              <a:rPr lang="it-IT" sz="1400" dirty="0" smtClean="0">
                <a:solidFill>
                  <a:prstClr val="black"/>
                </a:solidFill>
                <a:latin typeface="Century Gothic" pitchFamily="34" charset="0"/>
              </a:rPr>
              <a:t>sulle </a:t>
            </a:r>
            <a:r>
              <a:rPr lang="it-IT" sz="1400" dirty="0">
                <a:solidFill>
                  <a:prstClr val="black"/>
                </a:solidFill>
                <a:latin typeface="Century Gothic" pitchFamily="34" charset="0"/>
              </a:rPr>
              <a:t>rotte strategiche</a:t>
            </a:r>
            <a:r>
              <a:rPr lang="it-IT" sz="1400" dirty="0" smtClean="0">
                <a:solidFill>
                  <a:prstClr val="black"/>
                </a:solidFill>
                <a:latin typeface="Century Gothic" pitchFamily="34" charset="0"/>
              </a:rPr>
              <a:t>.</a:t>
            </a:r>
          </a:p>
          <a:p>
            <a:pPr marL="269875" indent="-269875" algn="just" defTabSz="457200">
              <a:lnSpc>
                <a:spcPct val="125000"/>
              </a:lnSpc>
              <a:spcBef>
                <a:spcPct val="0"/>
              </a:spcBef>
              <a:spcAft>
                <a:spcPts val="800"/>
              </a:spcAft>
              <a:buBlip>
                <a:blip r:embed="rId4"/>
              </a:buBlip>
              <a:defRPr/>
            </a:pPr>
            <a:r>
              <a:rPr lang="it-IT" altLang="it-IT" sz="1400" b="1" dirty="0" smtClean="0">
                <a:solidFill>
                  <a:prstClr val="black"/>
                </a:solidFill>
                <a:latin typeface="Century Gothic" pitchFamily="34" charset="0"/>
                <a:sym typeface="Apex New Medium" pitchFamily="50" charset="0"/>
              </a:rPr>
              <a:t>La </a:t>
            </a:r>
            <a:r>
              <a:rPr lang="it-IT" altLang="it-IT" sz="1400" b="1" dirty="0" err="1" smtClean="0">
                <a:solidFill>
                  <a:prstClr val="black"/>
                </a:solidFill>
                <a:latin typeface="Century Gothic" pitchFamily="34" charset="0"/>
                <a:sym typeface="Apex New Medium" pitchFamily="50" charset="0"/>
              </a:rPr>
              <a:t>Ocean</a:t>
            </a:r>
            <a:r>
              <a:rPr lang="it-IT" altLang="it-IT" sz="1400" b="1" dirty="0" smtClean="0">
                <a:solidFill>
                  <a:prstClr val="black"/>
                </a:solidFill>
                <a:latin typeface="Century Gothic" pitchFamily="34" charset="0"/>
                <a:sym typeface="Apex New Medium" pitchFamily="50" charset="0"/>
              </a:rPr>
              <a:t> </a:t>
            </a:r>
            <a:r>
              <a:rPr lang="it-IT" altLang="it-IT" sz="1400" b="1" dirty="0" err="1" smtClean="0">
                <a:solidFill>
                  <a:prstClr val="black"/>
                </a:solidFill>
                <a:latin typeface="Century Gothic" pitchFamily="34" charset="0"/>
                <a:sym typeface="Apex New Medium" pitchFamily="50" charset="0"/>
              </a:rPr>
              <a:t>Alliance</a:t>
            </a:r>
            <a:r>
              <a:rPr lang="it-IT" altLang="it-IT" sz="1400" b="1" dirty="0" smtClean="0">
                <a:solidFill>
                  <a:prstClr val="black"/>
                </a:solidFill>
                <a:latin typeface="Century Gothic" pitchFamily="34" charset="0"/>
                <a:sym typeface="Apex New Medium" pitchFamily="50" charset="0"/>
              </a:rPr>
              <a:t> </a:t>
            </a:r>
            <a:r>
              <a:rPr lang="it-IT" altLang="it-IT" sz="1400" dirty="0" smtClean="0">
                <a:solidFill>
                  <a:prstClr val="black"/>
                </a:solidFill>
                <a:latin typeface="Century Gothic" pitchFamily="34" charset="0"/>
                <a:sym typeface="Apex New Medium" pitchFamily="50" charset="0"/>
              </a:rPr>
              <a:t>è una delle più forti</a:t>
            </a:r>
            <a:endParaRPr lang="it-IT" altLang="it-IT" sz="1400" dirty="0">
              <a:solidFill>
                <a:prstClr val="black"/>
              </a:solidFill>
              <a:latin typeface="Century Gothic" pitchFamily="34" charset="0"/>
              <a:sym typeface="Apex New Medium" pitchFamily="50" charset="0"/>
            </a:endParaRPr>
          </a:p>
        </p:txBody>
      </p:sp>
    </p:spTree>
    <p:extLst>
      <p:ext uri="{BB962C8B-B14F-4D97-AF65-F5344CB8AC3E}">
        <p14:creationId xmlns:p14="http://schemas.microsoft.com/office/powerpoint/2010/main" xmlns="" val="2801790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5968" y="699540"/>
            <a:ext cx="6768752" cy="3781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 Box 3"/>
          <p:cNvSpPr txBox="1">
            <a:spLocks noChangeArrowheads="1"/>
          </p:cNvSpPr>
          <p:nvPr/>
        </p:nvSpPr>
        <p:spPr bwMode="auto">
          <a:xfrm>
            <a:off x="35496" y="44873"/>
            <a:ext cx="9108504" cy="493981"/>
          </a:xfrm>
          <a:prstGeom prst="rect">
            <a:avLst/>
          </a:prstGeom>
          <a:noFill/>
          <a:extLst/>
        </p:spPr>
        <p:txBody>
          <a:bodyPr wrap="square" rtlCol="0">
            <a:spAutoFit/>
          </a:bodyPr>
          <a:lstStyle>
            <a:defPPr>
              <a:defRPr lang="it-IT"/>
            </a:defPPr>
            <a:lvl1pPr marL="182563" defTabSz="457200" eaLnBrk="0" fontAlgn="base" hangingPunct="0">
              <a:lnSpc>
                <a:spcPct val="90000"/>
              </a:lnSpc>
              <a:spcBef>
                <a:spcPct val="0"/>
              </a:spcBef>
              <a:spcAft>
                <a:spcPct val="0"/>
              </a:spcAft>
              <a:buClr>
                <a:srgbClr val="FFCC00"/>
              </a:buClr>
              <a:buSzPct val="140000"/>
              <a:defRPr sz="2700" b="1">
                <a:solidFill>
                  <a:srgbClr val="003A79"/>
                </a:solidFill>
                <a:latin typeface="Arial"/>
                <a:ea typeface="MS PGothic" pitchFamily="34" charset="-128"/>
                <a:cs typeface="Arial"/>
              </a:defRPr>
            </a:lvl1pPr>
          </a:lstStyle>
          <a:p>
            <a:r>
              <a:rPr lang="it-IT" sz="2900" dirty="0" err="1" smtClean="0">
                <a:latin typeface="Century Gothic" panose="020B0502020202020204" pitchFamily="34" charset="0"/>
                <a:cs typeface="Arial" pitchFamily="34" charset="0"/>
              </a:rPr>
              <a:t>Oligopolio…</a:t>
            </a:r>
            <a:endParaRPr lang="it-IT" sz="2900" dirty="0">
              <a:latin typeface="Century Gothic" panose="020B0502020202020204" pitchFamily="34" charset="0"/>
              <a:cs typeface="Arial" pitchFamily="34" charset="0"/>
            </a:endParaRPr>
          </a:p>
        </p:txBody>
      </p:sp>
      <p:sp>
        <p:nvSpPr>
          <p:cNvPr id="8" name="Text Box 10"/>
          <p:cNvSpPr txBox="1">
            <a:spLocks noChangeArrowheads="1"/>
          </p:cNvSpPr>
          <p:nvPr/>
        </p:nvSpPr>
        <p:spPr bwMode="auto">
          <a:xfrm>
            <a:off x="539552" y="411510"/>
            <a:ext cx="80620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81000" indent="-381000"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marL="0" indent="0" algn="ctr" eaLnBrk="1" fontAlgn="base" hangingPunct="1">
              <a:spcBef>
                <a:spcPct val="0"/>
              </a:spcBef>
              <a:spcAft>
                <a:spcPts val="1800"/>
              </a:spcAft>
              <a:buClr>
                <a:srgbClr val="4F81BD"/>
              </a:buClr>
            </a:pPr>
            <a:endParaRPr lang="it-IT" altLang="it-IT" sz="1800" b="0" i="1" u="none" dirty="0" smtClean="0">
              <a:latin typeface="Arial" panose="020B0604020202020204" pitchFamily="34" charset="0"/>
              <a:ea typeface="Arial Unicode MS" pitchFamily="34" charset="-128"/>
              <a:cs typeface="Arial" panose="020B0604020202020204" pitchFamily="34" charset="0"/>
              <a:sym typeface="Apex New Medium" pitchFamily="50" charset="0"/>
            </a:endParaRPr>
          </a:p>
        </p:txBody>
      </p:sp>
    </p:spTree>
    <p:extLst>
      <p:ext uri="{BB962C8B-B14F-4D97-AF65-F5344CB8AC3E}">
        <p14:creationId xmlns:p14="http://schemas.microsoft.com/office/powerpoint/2010/main" xmlns="" val="9660116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3" name="CasellaDiTesto 2"/>
          <p:cNvSpPr txBox="1"/>
          <p:nvPr/>
        </p:nvSpPr>
        <p:spPr>
          <a:xfrm>
            <a:off x="7722064" y="772500"/>
            <a:ext cx="1296144" cy="461665"/>
          </a:xfrm>
          <a:prstGeom prst="rect">
            <a:avLst/>
          </a:prstGeom>
          <a:noFill/>
        </p:spPr>
        <p:txBody>
          <a:bodyPr wrap="square" rtlCol="0">
            <a:spAutoFit/>
          </a:bodyPr>
          <a:lstStyle/>
          <a:p>
            <a:pPr algn="r"/>
            <a:r>
              <a:rPr lang="it-IT" sz="2400" dirty="0">
                <a:solidFill>
                  <a:prstClr val="white"/>
                </a:solidFill>
                <a:latin typeface="Arial Black" panose="020B0A04020102020204" pitchFamily="34" charset="0"/>
                <a:cs typeface="Arial" panose="020B0604020202020204" pitchFamily="34" charset="0"/>
              </a:rPr>
              <a:t>2012</a:t>
            </a:r>
          </a:p>
        </p:txBody>
      </p:sp>
      <p:cxnSp>
        <p:nvCxnSpPr>
          <p:cNvPr id="4" name="Connettore 1 7"/>
          <p:cNvCxnSpPr/>
          <p:nvPr/>
        </p:nvCxnSpPr>
        <p:spPr>
          <a:xfrm flipH="1">
            <a:off x="7415808" y="1183369"/>
            <a:ext cx="1728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14" name="CasellaDiTesto 13"/>
          <p:cNvSpPr txBox="1"/>
          <p:nvPr/>
        </p:nvSpPr>
        <p:spPr>
          <a:xfrm>
            <a:off x="7722064" y="772500"/>
            <a:ext cx="1296144" cy="461665"/>
          </a:xfrm>
          <a:prstGeom prst="rect">
            <a:avLst/>
          </a:prstGeom>
          <a:noFill/>
        </p:spPr>
        <p:txBody>
          <a:bodyPr wrap="square" rtlCol="0">
            <a:spAutoFit/>
          </a:bodyPr>
          <a:lstStyle/>
          <a:p>
            <a:pPr algn="r"/>
            <a:r>
              <a:rPr lang="it-IT" sz="2400" dirty="0">
                <a:solidFill>
                  <a:prstClr val="white"/>
                </a:solidFill>
                <a:latin typeface="Arial Black" panose="020B0A04020102020204" pitchFamily="34" charset="0"/>
                <a:cs typeface="Arial" panose="020B0604020202020204" pitchFamily="34" charset="0"/>
              </a:rPr>
              <a:t>2017</a:t>
            </a:r>
          </a:p>
        </p:txBody>
      </p:sp>
      <p:cxnSp>
        <p:nvCxnSpPr>
          <p:cNvPr id="15" name="Connettore 1 7"/>
          <p:cNvCxnSpPr/>
          <p:nvPr/>
        </p:nvCxnSpPr>
        <p:spPr>
          <a:xfrm flipH="1">
            <a:off x="7415808" y="1183369"/>
            <a:ext cx="1728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107504" y="177205"/>
            <a:ext cx="5455802" cy="525215"/>
          </a:xfrm>
          <a:prstGeom prst="rect">
            <a:avLst/>
          </a:prstGeom>
        </p:spPr>
        <p:txBody>
          <a:bodyPr lIns="0" tIns="0" rIns="0" bIns="0"/>
          <a:lstStyle>
            <a:defPPr>
              <a:defRPr lang="it-IT"/>
            </a:defPPr>
            <a:lvl1pPr>
              <a:defRPr sz="2900" b="1">
                <a:solidFill>
                  <a:srgbClr val="003A79"/>
                </a:solidFill>
                <a:latin typeface="Century Gothic" panose="020B0502020202020204" pitchFamily="34" charset="0"/>
                <a:ea typeface="+mj-ea"/>
                <a:cs typeface="Arial"/>
              </a:defRPr>
            </a:lvl1pPr>
          </a:lstStyle>
          <a:p>
            <a:r>
              <a:rPr lang="en-US" dirty="0"/>
              <a:t>Le </a:t>
            </a:r>
            <a:r>
              <a:rPr lang="en-US" dirty="0" err="1"/>
              <a:t>rotte</a:t>
            </a:r>
            <a:r>
              <a:rPr lang="en-US" dirty="0"/>
              <a:t> della Ocean Alliance</a:t>
            </a:r>
          </a:p>
        </p:txBody>
      </p:sp>
      <p:sp>
        <p:nvSpPr>
          <p:cNvPr id="9" name="Fumetto 2 8"/>
          <p:cNvSpPr/>
          <p:nvPr/>
        </p:nvSpPr>
        <p:spPr>
          <a:xfrm>
            <a:off x="2195736" y="1491630"/>
            <a:ext cx="1473380" cy="1224136"/>
          </a:xfrm>
          <a:prstGeom prst="wedgeRoundRectCallout">
            <a:avLst>
              <a:gd name="adj1" fmla="val 76784"/>
              <a:gd name="adj2" fmla="val 43048"/>
              <a:gd name="adj3" fmla="val 16667"/>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
        <p:nvSpPr>
          <p:cNvPr id="10" name="CasellaDiTesto 9"/>
          <p:cNvSpPr txBox="1"/>
          <p:nvPr/>
        </p:nvSpPr>
        <p:spPr>
          <a:xfrm>
            <a:off x="2207122" y="1596380"/>
            <a:ext cx="1461994" cy="1061829"/>
          </a:xfrm>
          <a:prstGeom prst="rect">
            <a:avLst/>
          </a:prstGeom>
          <a:noFill/>
        </p:spPr>
        <p:txBody>
          <a:bodyPr wrap="square" rtlCol="0">
            <a:spAutoFit/>
          </a:bodyPr>
          <a:lstStyle/>
          <a:p>
            <a:pPr algn="ctr"/>
            <a:r>
              <a:rPr lang="it-IT" sz="2400" b="1" dirty="0">
                <a:latin typeface="Century Gothic" panose="020B0502020202020204" pitchFamily="34" charset="0"/>
              </a:rPr>
              <a:t>27%</a:t>
            </a:r>
          </a:p>
          <a:p>
            <a:pPr algn="ctr"/>
            <a:endParaRPr lang="it-IT" sz="300" b="1" dirty="0">
              <a:latin typeface="Century Gothic" panose="020B0502020202020204" pitchFamily="34" charset="0"/>
              <a:cs typeface="Arial" panose="020B0604020202020204" pitchFamily="34" charset="0"/>
            </a:endParaRPr>
          </a:p>
          <a:p>
            <a:pPr algn="ctr"/>
            <a:r>
              <a:rPr lang="it-IT" sz="1200" b="1" dirty="0">
                <a:latin typeface="Century Gothic" panose="020B0502020202020204" pitchFamily="34" charset="0"/>
                <a:cs typeface="Arial" panose="020B0604020202020204" pitchFamily="34" charset="0"/>
              </a:rPr>
              <a:t>OCEAN ALLIANCE TRAFFIC</a:t>
            </a:r>
          </a:p>
        </p:txBody>
      </p:sp>
      <p:sp>
        <p:nvSpPr>
          <p:cNvPr id="11" name="Fumetto 2 10"/>
          <p:cNvSpPr/>
          <p:nvPr/>
        </p:nvSpPr>
        <p:spPr>
          <a:xfrm>
            <a:off x="6679118" y="1816520"/>
            <a:ext cx="1473380" cy="1224136"/>
          </a:xfrm>
          <a:prstGeom prst="wedgeRoundRectCallout">
            <a:avLst>
              <a:gd name="adj1" fmla="val -83541"/>
              <a:gd name="adj2" fmla="val 42270"/>
              <a:gd name="adj3" fmla="val 16667"/>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
        <p:nvSpPr>
          <p:cNvPr id="12" name="CasellaDiTesto 11"/>
          <p:cNvSpPr txBox="1"/>
          <p:nvPr/>
        </p:nvSpPr>
        <p:spPr>
          <a:xfrm>
            <a:off x="6690504" y="1999425"/>
            <a:ext cx="1461994" cy="892552"/>
          </a:xfrm>
          <a:prstGeom prst="rect">
            <a:avLst/>
          </a:prstGeom>
          <a:noFill/>
        </p:spPr>
        <p:txBody>
          <a:bodyPr wrap="square" rtlCol="0">
            <a:spAutoFit/>
          </a:bodyPr>
          <a:lstStyle/>
          <a:p>
            <a:pPr algn="ctr"/>
            <a:r>
              <a:rPr lang="it-IT" sz="2400" b="1" dirty="0">
                <a:latin typeface="Century Gothic" panose="020B0502020202020204" pitchFamily="34" charset="0"/>
              </a:rPr>
              <a:t>+10%</a:t>
            </a:r>
          </a:p>
          <a:p>
            <a:pPr algn="ctr"/>
            <a:r>
              <a:rPr lang="it-IT" sz="1400" b="1" dirty="0">
                <a:latin typeface="Century Gothic" panose="020B0502020202020204" pitchFamily="34" charset="0"/>
                <a:cs typeface="Arial" panose="020B0604020202020204" pitchFamily="34" charset="0"/>
              </a:rPr>
              <a:t>COSCO</a:t>
            </a:r>
          </a:p>
          <a:p>
            <a:pPr algn="ctr"/>
            <a:r>
              <a:rPr lang="it-IT" sz="1400" b="1" dirty="0">
                <a:latin typeface="Century Gothic" panose="020B0502020202020204" pitchFamily="34" charset="0"/>
                <a:cs typeface="Arial" panose="020B0604020202020204" pitchFamily="34" charset="0"/>
              </a:rPr>
              <a:t>PRESENCE</a:t>
            </a:r>
          </a:p>
        </p:txBody>
      </p:sp>
    </p:spTree>
    <p:extLst>
      <p:ext uri="{BB962C8B-B14F-4D97-AF65-F5344CB8AC3E}">
        <p14:creationId xmlns:p14="http://schemas.microsoft.com/office/powerpoint/2010/main" xmlns="" val="32049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0"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3" name="Titolo 1"/>
          <p:cNvSpPr txBox="1">
            <a:spLocks/>
          </p:cNvSpPr>
          <p:nvPr/>
        </p:nvSpPr>
        <p:spPr>
          <a:xfrm>
            <a:off x="179512" y="127673"/>
            <a:ext cx="8061968" cy="357187"/>
          </a:xfrm>
          <a:prstGeom prst="rect">
            <a:avLst/>
          </a:prstGeom>
        </p:spPr>
        <p:txBody>
          <a:bodyPr lIns="0" tIns="0" rIns="0" bIns="0"/>
          <a:lstStyle/>
          <a:p>
            <a:pPr algn="just">
              <a:defRPr/>
            </a:pPr>
            <a:r>
              <a:rPr lang="en-US" sz="2000" b="1" dirty="0" err="1" smtClean="0">
                <a:solidFill>
                  <a:srgbClr val="003A79"/>
                </a:solidFill>
                <a:latin typeface="Century Gothic" panose="020B0502020202020204" pitchFamily="34" charset="0"/>
                <a:ea typeface="MS PGothic" pitchFamily="34" charset="-128"/>
                <a:cs typeface="Arial" pitchFamily="34" charset="0"/>
              </a:rPr>
              <a:t>Noi</a:t>
            </a:r>
            <a:r>
              <a:rPr lang="en-US" sz="2000" b="1" dirty="0" smtClean="0">
                <a:solidFill>
                  <a:srgbClr val="003A79"/>
                </a:solidFill>
                <a:latin typeface="Century Gothic" panose="020B0502020202020204" pitchFamily="34" charset="0"/>
                <a:ea typeface="MS PGothic" pitchFamily="34" charset="-128"/>
                <a:cs typeface="Arial" pitchFamily="34" charset="0"/>
              </a:rPr>
              <a:t> </a:t>
            </a:r>
            <a:r>
              <a:rPr lang="en-US" sz="2000" b="1" dirty="0" err="1" smtClean="0">
                <a:solidFill>
                  <a:srgbClr val="003A79"/>
                </a:solidFill>
                <a:latin typeface="Century Gothic" panose="020B0502020202020204" pitchFamily="34" charset="0"/>
                <a:ea typeface="MS PGothic" pitchFamily="34" charset="-128"/>
                <a:cs typeface="Arial" pitchFamily="34" charset="0"/>
              </a:rPr>
              <a:t>possiamo</a:t>
            </a:r>
            <a:r>
              <a:rPr lang="en-US" sz="2000" b="1" dirty="0" smtClean="0">
                <a:solidFill>
                  <a:srgbClr val="003A79"/>
                </a:solidFill>
                <a:latin typeface="Century Gothic" panose="020B0502020202020204" pitchFamily="34" charset="0"/>
                <a:ea typeface="MS PGothic" pitchFamily="34" charset="-128"/>
                <a:cs typeface="Arial" pitchFamily="34" charset="0"/>
              </a:rPr>
              <a:t> </a:t>
            </a:r>
            <a:r>
              <a:rPr lang="en-US" sz="2000" b="1" dirty="0" err="1" smtClean="0">
                <a:solidFill>
                  <a:srgbClr val="003A79"/>
                </a:solidFill>
                <a:latin typeface="Century Gothic" panose="020B0502020202020204" pitchFamily="34" charset="0"/>
                <a:ea typeface="MS PGothic" pitchFamily="34" charset="-128"/>
                <a:cs typeface="Arial" pitchFamily="34" charset="0"/>
              </a:rPr>
              <a:t>riceverle</a:t>
            </a:r>
            <a:r>
              <a:rPr lang="en-US" sz="2000" b="1" dirty="0" smtClean="0">
                <a:solidFill>
                  <a:srgbClr val="003A79"/>
                </a:solidFill>
                <a:latin typeface="Century Gothic" panose="020B0502020202020204" pitchFamily="34" charset="0"/>
                <a:ea typeface="MS PGothic" pitchFamily="34" charset="-128"/>
                <a:cs typeface="Arial" pitchFamily="34" charset="0"/>
              </a:rPr>
              <a:t> e </a:t>
            </a:r>
            <a:r>
              <a:rPr lang="en-US" sz="2000" b="1" dirty="0" err="1" smtClean="0">
                <a:solidFill>
                  <a:srgbClr val="003A79"/>
                </a:solidFill>
                <a:latin typeface="Century Gothic" panose="020B0502020202020204" pitchFamily="34" charset="0"/>
                <a:ea typeface="MS PGothic" pitchFamily="34" charset="-128"/>
                <a:cs typeface="Arial" pitchFamily="34" charset="0"/>
              </a:rPr>
              <a:t>possiamo</a:t>
            </a:r>
            <a:r>
              <a:rPr lang="en-US" sz="2000" b="1" dirty="0" smtClean="0">
                <a:solidFill>
                  <a:srgbClr val="003A79"/>
                </a:solidFill>
                <a:latin typeface="Century Gothic" panose="020B0502020202020204" pitchFamily="34" charset="0"/>
                <a:ea typeface="MS PGothic" pitchFamily="34" charset="-128"/>
                <a:cs typeface="Arial" pitchFamily="34" charset="0"/>
              </a:rPr>
              <a:t> </a:t>
            </a:r>
            <a:r>
              <a:rPr lang="en-US" sz="2000" b="1" dirty="0" err="1" smtClean="0">
                <a:solidFill>
                  <a:srgbClr val="003A79"/>
                </a:solidFill>
                <a:latin typeface="Century Gothic" panose="020B0502020202020204" pitchFamily="34" charset="0"/>
                <a:ea typeface="MS PGothic" pitchFamily="34" charset="-128"/>
                <a:cs typeface="Arial" pitchFamily="34" charset="0"/>
              </a:rPr>
              <a:t>anche</a:t>
            </a:r>
            <a:r>
              <a:rPr lang="en-US" sz="2000" b="1" dirty="0" smtClean="0">
                <a:solidFill>
                  <a:srgbClr val="003A79"/>
                </a:solidFill>
                <a:latin typeface="Century Gothic" panose="020B0502020202020204" pitchFamily="34" charset="0"/>
                <a:ea typeface="MS PGothic" pitchFamily="34" charset="-128"/>
                <a:cs typeface="Arial" pitchFamily="34" charset="0"/>
              </a:rPr>
              <a:t> </a:t>
            </a:r>
            <a:r>
              <a:rPr lang="en-US" sz="2000" b="1" dirty="0" err="1" smtClean="0">
                <a:solidFill>
                  <a:srgbClr val="003A79"/>
                </a:solidFill>
                <a:latin typeface="Century Gothic" panose="020B0502020202020204" pitchFamily="34" charset="0"/>
                <a:ea typeface="MS PGothic" pitchFamily="34" charset="-128"/>
                <a:cs typeface="Arial" pitchFamily="34" charset="0"/>
              </a:rPr>
              <a:t>sviluppare</a:t>
            </a:r>
            <a:r>
              <a:rPr lang="en-US" sz="2000" b="1" dirty="0" smtClean="0">
                <a:solidFill>
                  <a:srgbClr val="003A79"/>
                </a:solidFill>
                <a:latin typeface="Century Gothic" panose="020B0502020202020204" pitchFamily="34" charset="0"/>
                <a:ea typeface="MS PGothic" pitchFamily="34" charset="-128"/>
                <a:cs typeface="Arial" pitchFamily="34" charset="0"/>
              </a:rPr>
              <a:t> </a:t>
            </a:r>
            <a:r>
              <a:rPr lang="en-US" sz="2000" b="1" dirty="0" err="1" smtClean="0">
                <a:solidFill>
                  <a:srgbClr val="003A79"/>
                </a:solidFill>
                <a:latin typeface="Century Gothic" panose="020B0502020202020204" pitchFamily="34" charset="0"/>
                <a:ea typeface="MS PGothic" pitchFamily="34" charset="-128"/>
                <a:cs typeface="Arial" pitchFamily="34" charset="0"/>
              </a:rPr>
              <a:t>il</a:t>
            </a:r>
            <a:r>
              <a:rPr lang="en-US" sz="2000" b="1" dirty="0" smtClean="0">
                <a:solidFill>
                  <a:srgbClr val="003A79"/>
                </a:solidFill>
                <a:latin typeface="Century Gothic" panose="020B0502020202020204" pitchFamily="34" charset="0"/>
                <a:ea typeface="MS PGothic" pitchFamily="34" charset="-128"/>
                <a:cs typeface="Arial" pitchFamily="34" charset="0"/>
              </a:rPr>
              <a:t> </a:t>
            </a:r>
            <a:r>
              <a:rPr lang="en-US" sz="2000" b="1" dirty="0" err="1" smtClean="0">
                <a:solidFill>
                  <a:srgbClr val="003A79"/>
                </a:solidFill>
                <a:latin typeface="Century Gothic" panose="020B0502020202020204" pitchFamily="34" charset="0"/>
                <a:ea typeface="MS PGothic" pitchFamily="34" charset="-128"/>
                <a:cs typeface="Arial" pitchFamily="34" charset="0"/>
              </a:rPr>
              <a:t>feederaggio</a:t>
            </a:r>
            <a:r>
              <a:rPr lang="en-US" sz="2000" b="1" dirty="0" smtClean="0">
                <a:solidFill>
                  <a:srgbClr val="003A79"/>
                </a:solidFill>
                <a:latin typeface="Century Gothic" panose="020B0502020202020204" pitchFamily="34" charset="0"/>
                <a:ea typeface="MS PGothic" pitchFamily="34" charset="-128"/>
                <a:cs typeface="Arial" pitchFamily="34" charset="0"/>
              </a:rPr>
              <a:t> </a:t>
            </a:r>
            <a:endParaRPr lang="en-US" sz="2000" b="1" dirty="0">
              <a:solidFill>
                <a:srgbClr val="003A79"/>
              </a:solidFill>
              <a:latin typeface="Century Gothic" panose="020B0502020202020204" pitchFamily="34" charset="0"/>
              <a:ea typeface="MS PGothic" pitchFamily="34" charset="-128"/>
              <a:cs typeface="Arial" pitchFamily="34" charset="0"/>
            </a:endParaRPr>
          </a:p>
        </p:txBody>
      </p:sp>
      <p:sp>
        <p:nvSpPr>
          <p:cNvPr id="9"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10"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525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538"/>
            <a:ext cx="9144000" cy="1994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asellaDiTesto 2"/>
          <p:cNvSpPr txBox="1"/>
          <p:nvPr/>
        </p:nvSpPr>
        <p:spPr>
          <a:xfrm>
            <a:off x="1691680" y="2571750"/>
            <a:ext cx="720080" cy="369332"/>
          </a:xfrm>
          <a:prstGeom prst="rect">
            <a:avLst/>
          </a:prstGeom>
          <a:noFill/>
        </p:spPr>
        <p:txBody>
          <a:bodyPr wrap="square" rtlCol="0">
            <a:spAutoFit/>
          </a:bodyPr>
          <a:lstStyle/>
          <a:p>
            <a:endParaRPr lang="it-IT" dirty="0"/>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563639"/>
            <a:ext cx="4401205" cy="3579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olo 1"/>
          <p:cNvSpPr txBox="1">
            <a:spLocks/>
          </p:cNvSpPr>
          <p:nvPr/>
        </p:nvSpPr>
        <p:spPr>
          <a:xfrm>
            <a:off x="179512" y="127673"/>
            <a:ext cx="8061968" cy="357187"/>
          </a:xfrm>
          <a:prstGeom prst="rect">
            <a:avLst/>
          </a:prstGeom>
        </p:spPr>
        <p:txBody>
          <a:bodyPr lIns="0" tIns="0" rIns="0" bIns="0"/>
          <a:lstStyle/>
          <a:p>
            <a:pPr>
              <a:defRPr/>
            </a:pPr>
            <a:r>
              <a:rPr lang="en-US" sz="2900" b="1" dirty="0" smtClean="0">
                <a:solidFill>
                  <a:srgbClr val="003A79"/>
                </a:solidFill>
                <a:latin typeface="Century Gothic" panose="020B0502020202020204" pitchFamily="34" charset="0"/>
                <a:ea typeface="MS PGothic" pitchFamily="34" charset="-128"/>
                <a:cs typeface="Arial" pitchFamily="34" charset="0"/>
              </a:rPr>
              <a:t>Le </a:t>
            </a:r>
            <a:r>
              <a:rPr lang="en-US" sz="2900" b="1" dirty="0" err="1" smtClean="0">
                <a:solidFill>
                  <a:srgbClr val="003A79"/>
                </a:solidFill>
                <a:latin typeface="Century Gothic" panose="020B0502020202020204" pitchFamily="34" charset="0"/>
                <a:ea typeface="MS PGothic" pitchFamily="34" charset="-128"/>
                <a:cs typeface="Arial" pitchFamily="34" charset="0"/>
              </a:rPr>
              <a:t>capacità</a:t>
            </a:r>
            <a:r>
              <a:rPr lang="en-US" sz="2900" b="1" dirty="0" smtClean="0">
                <a:solidFill>
                  <a:srgbClr val="003A79"/>
                </a:solidFill>
                <a:latin typeface="Century Gothic" panose="020B0502020202020204" pitchFamily="34" charset="0"/>
                <a:ea typeface="MS PGothic" pitchFamily="34" charset="-128"/>
                <a:cs typeface="Arial" pitchFamily="34" charset="0"/>
              </a:rPr>
              <a:t> </a:t>
            </a:r>
            <a:r>
              <a:rPr lang="en-US" sz="2900" b="1" dirty="0" err="1" smtClean="0">
                <a:solidFill>
                  <a:srgbClr val="003A79"/>
                </a:solidFill>
                <a:latin typeface="Century Gothic" panose="020B0502020202020204" pitchFamily="34" charset="0"/>
                <a:ea typeface="MS PGothic" pitchFamily="34" charset="-128"/>
                <a:cs typeface="Arial" pitchFamily="34" charset="0"/>
              </a:rPr>
              <a:t>logistiche</a:t>
            </a:r>
            <a:r>
              <a:rPr lang="en-US" sz="2900" b="1" dirty="0" smtClean="0">
                <a:solidFill>
                  <a:srgbClr val="003A79"/>
                </a:solidFill>
                <a:latin typeface="Century Gothic" panose="020B0502020202020204" pitchFamily="34" charset="0"/>
                <a:ea typeface="MS PGothic" pitchFamily="34" charset="-128"/>
                <a:cs typeface="Arial" pitchFamily="34" charset="0"/>
              </a:rPr>
              <a:t> </a:t>
            </a:r>
            <a:r>
              <a:rPr lang="en-US" sz="2900" b="1" dirty="0" err="1" smtClean="0">
                <a:solidFill>
                  <a:srgbClr val="003A79"/>
                </a:solidFill>
                <a:latin typeface="Century Gothic" panose="020B0502020202020204" pitchFamily="34" charset="0"/>
                <a:ea typeface="MS PGothic" pitchFamily="34" charset="-128"/>
                <a:cs typeface="Arial" pitchFamily="34" charset="0"/>
              </a:rPr>
              <a:t>sono</a:t>
            </a:r>
            <a:r>
              <a:rPr lang="en-US" sz="2900" b="1" dirty="0" smtClean="0">
                <a:solidFill>
                  <a:srgbClr val="003A79"/>
                </a:solidFill>
                <a:latin typeface="Century Gothic" panose="020B0502020202020204" pitchFamily="34" charset="0"/>
                <a:ea typeface="MS PGothic" pitchFamily="34" charset="-128"/>
                <a:cs typeface="Arial" pitchFamily="34" charset="0"/>
              </a:rPr>
              <a:t> la </a:t>
            </a:r>
            <a:r>
              <a:rPr lang="en-US" sz="2900" b="1" dirty="0" err="1" smtClean="0">
                <a:solidFill>
                  <a:srgbClr val="003A79"/>
                </a:solidFill>
                <a:latin typeface="Century Gothic" panose="020B0502020202020204" pitchFamily="34" charset="0"/>
                <a:ea typeface="MS PGothic" pitchFamily="34" charset="-128"/>
                <a:cs typeface="Arial" pitchFamily="34" charset="0"/>
              </a:rPr>
              <a:t>forza</a:t>
            </a:r>
            <a:r>
              <a:rPr lang="en-US" sz="2900" b="1" dirty="0" smtClean="0">
                <a:solidFill>
                  <a:srgbClr val="003A79"/>
                </a:solidFill>
                <a:latin typeface="Century Gothic" panose="020B0502020202020204" pitchFamily="34" charset="0"/>
                <a:ea typeface="MS PGothic" pitchFamily="34" charset="-128"/>
                <a:cs typeface="Arial" pitchFamily="34" charset="0"/>
              </a:rPr>
              <a:t> </a:t>
            </a:r>
            <a:r>
              <a:rPr lang="en-US" sz="2900" b="1" dirty="0" err="1" smtClean="0">
                <a:solidFill>
                  <a:srgbClr val="003A79"/>
                </a:solidFill>
                <a:latin typeface="Century Gothic" panose="020B0502020202020204" pitchFamily="34" charset="0"/>
                <a:ea typeface="MS PGothic" pitchFamily="34" charset="-128"/>
                <a:cs typeface="Arial" pitchFamily="34" charset="0"/>
              </a:rPr>
              <a:t>dell’UE</a:t>
            </a:r>
            <a:endParaRPr lang="en-US" sz="2900" b="1" dirty="0">
              <a:solidFill>
                <a:srgbClr val="003A79"/>
              </a:solidFill>
              <a:latin typeface="Century Gothic" panose="020B0502020202020204" pitchFamily="34" charset="0"/>
              <a:ea typeface="MS PGothic" pitchFamily="34" charset="-128"/>
              <a:cs typeface="Arial" pitchFamily="34" charset="0"/>
            </a:endParaRP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01205" y="2430760"/>
            <a:ext cx="3699187" cy="1996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asellaDiTesto 3"/>
          <p:cNvSpPr txBox="1"/>
          <p:nvPr/>
        </p:nvSpPr>
        <p:spPr>
          <a:xfrm>
            <a:off x="4644008" y="2053392"/>
            <a:ext cx="2018501" cy="369332"/>
          </a:xfrm>
          <a:prstGeom prst="rect">
            <a:avLst/>
          </a:prstGeom>
          <a:noFill/>
        </p:spPr>
        <p:txBody>
          <a:bodyPr wrap="none" rtlCol="0">
            <a:spAutoFit/>
          </a:bodyPr>
          <a:lstStyle/>
          <a:p>
            <a:r>
              <a:rPr lang="it-IT" b="1" dirty="0" smtClean="0">
                <a:solidFill>
                  <a:srgbClr val="003A79"/>
                </a:solidFill>
                <a:latin typeface="Century Gothic" panose="020B0502020202020204" pitchFamily="34" charset="0"/>
              </a:rPr>
              <a:t>LPI Ranking 2018</a:t>
            </a:r>
            <a:endParaRPr lang="it-IT" b="1" dirty="0">
              <a:solidFill>
                <a:srgbClr val="003A79"/>
              </a:solidFill>
              <a:latin typeface="Century Gothic" panose="020B0502020202020204" pitchFamily="34" charset="0"/>
            </a:endParaRPr>
          </a:p>
        </p:txBody>
      </p:sp>
    </p:spTree>
    <p:extLst>
      <p:ext uri="{BB962C8B-B14F-4D97-AF65-F5344CB8AC3E}">
        <p14:creationId xmlns:p14="http://schemas.microsoft.com/office/powerpoint/2010/main" xmlns="" val="205001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23" name="CasellaDiTesto 22">
            <a:extLst>
              <a:ext uri="{FF2B5EF4-FFF2-40B4-BE49-F238E27FC236}">
                <a16:creationId xmlns="" xmlns:a16="http://schemas.microsoft.com/office/drawing/2014/main" id="{6A6466D5-9BB3-4FF8-843B-93DBFFF72BBB}"/>
              </a:ext>
            </a:extLst>
          </p:cNvPr>
          <p:cNvSpPr txBox="1">
            <a:spLocks noChangeArrowheads="1"/>
          </p:cNvSpPr>
          <p:nvPr/>
        </p:nvSpPr>
        <p:spPr bwMode="auto">
          <a:xfrm>
            <a:off x="0" y="0"/>
            <a:ext cx="9090025" cy="492438"/>
          </a:xfrm>
          <a:prstGeom prst="rect">
            <a:avLst/>
          </a:prstGeom>
          <a:noFill/>
          <a:ln w="9525">
            <a:noFill/>
            <a:miter lim="800000"/>
            <a:headEnd/>
            <a:tailEnd/>
          </a:ln>
        </p:spPr>
        <p:txBody>
          <a:bodyPr lIns="91436" tIns="45718" rIns="91436" bIns="45718">
            <a:spAutoFit/>
          </a:bodyPr>
          <a:lstStyle>
            <a:defPPr>
              <a:defRPr lang="it-IT"/>
            </a:defPPr>
            <a:lvl1pPr>
              <a:spcBef>
                <a:spcPts val="40"/>
              </a:spcBef>
              <a:spcAft>
                <a:spcPts val="40"/>
              </a:spcAft>
              <a:defRPr sz="2600" b="1" spc="-70">
                <a:solidFill>
                  <a:srgbClr val="003A79"/>
                </a:solidFill>
                <a:latin typeface="Arial"/>
                <a:ea typeface="+mj-ea"/>
                <a:cs typeface="Arial"/>
              </a:defRPr>
            </a:lvl1pPr>
          </a:lstStyle>
          <a:p>
            <a:r>
              <a:rPr lang="en-US" dirty="0" smtClean="0">
                <a:latin typeface="Century Gothic" panose="020B0502020202020204" pitchFamily="34" charset="0"/>
              </a:rPr>
              <a:t>E </a:t>
            </a:r>
            <a:r>
              <a:rPr lang="en-US" dirty="0" err="1" smtClean="0">
                <a:latin typeface="Century Gothic" panose="020B0502020202020204" pitchFamily="34" charset="0"/>
              </a:rPr>
              <a:t>tuteliamo</a:t>
            </a:r>
            <a:r>
              <a:rPr lang="en-US" dirty="0" smtClean="0">
                <a:latin typeface="Century Gothic" panose="020B0502020202020204" pitchFamily="34" charset="0"/>
              </a:rPr>
              <a:t> </a:t>
            </a:r>
            <a:r>
              <a:rPr lang="en-US" dirty="0" err="1" smtClean="0">
                <a:latin typeface="Century Gothic" panose="020B0502020202020204" pitchFamily="34" charset="0"/>
              </a:rPr>
              <a:t>i</a:t>
            </a:r>
            <a:r>
              <a:rPr lang="en-US" dirty="0" smtClean="0">
                <a:latin typeface="Century Gothic" panose="020B0502020202020204" pitchFamily="34" charset="0"/>
              </a:rPr>
              <a:t> </a:t>
            </a:r>
            <a:r>
              <a:rPr lang="en-US" dirty="0" err="1" smtClean="0">
                <a:latin typeface="Century Gothic" panose="020B0502020202020204" pitchFamily="34" charset="0"/>
              </a:rPr>
              <a:t>settori</a:t>
            </a:r>
            <a:r>
              <a:rPr lang="en-US" dirty="0" smtClean="0">
                <a:latin typeface="Century Gothic" panose="020B0502020202020204" pitchFamily="34" charset="0"/>
              </a:rPr>
              <a:t> </a:t>
            </a:r>
            <a:r>
              <a:rPr lang="en-US" dirty="0" err="1" smtClean="0">
                <a:latin typeface="Century Gothic" panose="020B0502020202020204" pitchFamily="34" charset="0"/>
              </a:rPr>
              <a:t>forti</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5" name="Segnaposto numero diapositiva 39"/>
          <p:cNvSpPr txBox="1">
            <a:spLocks/>
          </p:cNvSpPr>
          <p:nvPr/>
        </p:nvSpPr>
        <p:spPr bwMode="auto">
          <a:xfrm>
            <a:off x="8646094" y="184151"/>
            <a:ext cx="41433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36" tIns="45718" rIns="91436" bIns="45718" rtlCol="0" anchor="ctr"/>
          <a:lstStyle>
            <a:defPPr>
              <a:defRPr lang="it-IT"/>
            </a:defPPr>
            <a:lvl1pPr marL="0" algn="r" defTabSz="914400" rtl="0" eaLnBrk="1" latinLnBrk="0" hangingPunct="1">
              <a:defRPr sz="1200" kern="1200">
                <a:solidFill>
                  <a:schemeClr val="tx1"/>
                </a:solidFill>
                <a:latin typeface="Arial" pitchFamily="34" charset="0"/>
                <a:ea typeface="MS PGothic" pitchFamily="34" charset="-128"/>
                <a:cs typeface="+mn-cs"/>
              </a:defRPr>
            </a:lvl1pPr>
            <a:lvl2pPr marL="742950" indent="-285750" algn="l" defTabSz="914400" rtl="0" eaLnBrk="1" latinLnBrk="0" hangingPunct="1">
              <a:defRPr sz="1800" kern="1200">
                <a:solidFill>
                  <a:schemeClr val="tx1"/>
                </a:solidFill>
                <a:latin typeface="Arial" pitchFamily="34" charset="0"/>
                <a:ea typeface="MS PGothic" pitchFamily="34" charset="-128"/>
                <a:cs typeface="+mn-cs"/>
              </a:defRPr>
            </a:lvl2pPr>
            <a:lvl3pPr marL="1143000" indent="-228600" algn="l" defTabSz="914400" rtl="0" eaLnBrk="1" latinLnBrk="0" hangingPunct="1">
              <a:defRPr sz="1800" kern="1200">
                <a:solidFill>
                  <a:schemeClr val="tx1"/>
                </a:solidFill>
                <a:latin typeface="Arial" pitchFamily="34" charset="0"/>
                <a:ea typeface="MS PGothic" pitchFamily="34" charset="-128"/>
                <a:cs typeface="+mn-cs"/>
              </a:defRPr>
            </a:lvl3pPr>
            <a:lvl4pPr marL="1600200" indent="-228600" algn="l" defTabSz="914400" rtl="0" eaLnBrk="1" latinLnBrk="0" hangingPunct="1">
              <a:defRPr sz="1800" kern="1200">
                <a:solidFill>
                  <a:schemeClr val="tx1"/>
                </a:solidFill>
                <a:latin typeface="Arial" pitchFamily="34" charset="0"/>
                <a:ea typeface="MS PGothic" pitchFamily="34" charset="-128"/>
                <a:cs typeface="+mn-cs"/>
              </a:defRPr>
            </a:lvl4pPr>
            <a:lvl5pPr marL="2057400" indent="-228600" algn="l" defTabSz="914400" rtl="0" eaLnBrk="1" latinLnBrk="0" hangingPunct="1">
              <a:defRPr sz="1800" kern="1200">
                <a:solidFill>
                  <a:schemeClr val="tx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fld id="{FDF528D2-186C-4F3B-B1C3-D843972903AF}" type="slidenum">
              <a:rPr lang="it-IT" altLang="it-IT" b="1" smtClean="0">
                <a:solidFill>
                  <a:srgbClr val="003A79"/>
                </a:solidFill>
              </a:rPr>
              <a:pPr/>
              <a:t>15</a:t>
            </a:fld>
            <a:endParaRPr lang="it-IT" altLang="it-IT" b="1" dirty="0">
              <a:solidFill>
                <a:srgbClr val="003A79"/>
              </a:solidFill>
            </a:endParaRPr>
          </a:p>
        </p:txBody>
      </p:sp>
      <p:sp>
        <p:nvSpPr>
          <p:cNvPr id="6" name="CasellaDiTesto 5">
            <a:extLst>
              <a:ext uri="{FF2B5EF4-FFF2-40B4-BE49-F238E27FC236}">
                <a16:creationId xmlns="" xmlns:a16="http://schemas.microsoft.com/office/drawing/2014/main" id="{9C8079B9-6D2D-4988-BAB9-E8B2F7B30814}"/>
              </a:ext>
            </a:extLst>
          </p:cNvPr>
          <p:cNvSpPr txBox="1"/>
          <p:nvPr/>
        </p:nvSpPr>
        <p:spPr>
          <a:xfrm>
            <a:off x="179513" y="2715766"/>
            <a:ext cx="1382105" cy="219288"/>
          </a:xfrm>
          <a:prstGeom prst="rect">
            <a:avLst/>
          </a:prstGeom>
          <a:noFill/>
        </p:spPr>
        <p:txBody>
          <a:bodyPr wrap="none" lIns="91436" tIns="45718" rIns="91436" bIns="45718" rtlCol="0">
            <a:spAutoFit/>
          </a:bodyPr>
          <a:lstStyle/>
          <a:p>
            <a:r>
              <a:rPr lang="it-IT" sz="800" dirty="0">
                <a:solidFill>
                  <a:prstClr val="black"/>
                </a:solidFill>
                <a:latin typeface="Century Gothic" panose="020B0502020202020204" pitchFamily="34" charset="0"/>
                <a:cs typeface="Arial" panose="020B0604020202020204" pitchFamily="34" charset="0"/>
              </a:rPr>
              <a:t>Source: SRM on </a:t>
            </a:r>
            <a:r>
              <a:rPr lang="it-IT" sz="800" dirty="0" err="1">
                <a:solidFill>
                  <a:prstClr val="black"/>
                </a:solidFill>
                <a:latin typeface="Century Gothic" panose="020B0502020202020204" pitchFamily="34" charset="0"/>
                <a:cs typeface="Arial" panose="020B0604020202020204" pitchFamily="34" charset="0"/>
              </a:rPr>
              <a:t>Eurostat</a:t>
            </a:r>
            <a:endParaRPr lang="it-IT" sz="800" dirty="0">
              <a:solidFill>
                <a:prstClr val="black"/>
              </a:solidFill>
              <a:latin typeface="Century Gothic" panose="020B0502020202020204" pitchFamily="34" charset="0"/>
              <a:cs typeface="Arial" panose="020B0604020202020204" pitchFamily="34" charset="0"/>
            </a:endParaRPr>
          </a:p>
        </p:txBody>
      </p:sp>
      <p:sp>
        <p:nvSpPr>
          <p:cNvPr id="8"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9"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504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084867" y="771550"/>
            <a:ext cx="2654558" cy="3116238"/>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p>
            <a:pPr marL="269875" indent="-269875" defTabSz="457200">
              <a:lnSpc>
                <a:spcPct val="125000"/>
              </a:lnSpc>
              <a:spcBef>
                <a:spcPct val="0"/>
              </a:spcBef>
              <a:spcAft>
                <a:spcPts val="900"/>
              </a:spcAft>
              <a:buClr>
                <a:srgbClr val="003A79"/>
              </a:buClr>
              <a:buSzPct val="140000"/>
              <a:buBlip>
                <a:blip r:embed="rId3"/>
              </a:buBlip>
            </a:pPr>
            <a:r>
              <a:rPr lang="it-IT" sz="1400" dirty="0">
                <a:latin typeface="Century Gothic" pitchFamily="34" charset="0"/>
                <a:ea typeface="+mj-ea"/>
                <a:cs typeface="Arial"/>
              </a:rPr>
              <a:t>Il </a:t>
            </a:r>
            <a:r>
              <a:rPr lang="it-IT" sz="1400" b="1" dirty="0">
                <a:latin typeface="Century Gothic" pitchFamily="34" charset="0"/>
                <a:ea typeface="+mj-ea"/>
                <a:cs typeface="Arial"/>
              </a:rPr>
              <a:t>Mediterraneo</a:t>
            </a:r>
            <a:r>
              <a:rPr lang="it-IT" sz="1400" dirty="0">
                <a:latin typeface="Century Gothic" pitchFamily="34" charset="0"/>
                <a:ea typeface="+mj-ea"/>
                <a:cs typeface="Arial"/>
              </a:rPr>
              <a:t> è l’area in cui si concentra la </a:t>
            </a:r>
            <a:r>
              <a:rPr lang="it-IT" sz="1400" b="1" dirty="0">
                <a:latin typeface="Century Gothic" pitchFamily="34" charset="0"/>
                <a:ea typeface="+mj-ea"/>
                <a:cs typeface="Arial"/>
              </a:rPr>
              <a:t>quota maggiore di </a:t>
            </a:r>
            <a:r>
              <a:rPr lang="it-IT" sz="1400" b="1" dirty="0" smtClean="0">
                <a:latin typeface="Century Gothic" pitchFamily="34" charset="0"/>
                <a:ea typeface="+mj-ea"/>
                <a:cs typeface="Arial"/>
              </a:rPr>
              <a:t>SSS</a:t>
            </a:r>
            <a:br>
              <a:rPr lang="it-IT" sz="1400" b="1" dirty="0" smtClean="0">
                <a:latin typeface="Century Gothic" pitchFamily="34" charset="0"/>
                <a:ea typeface="+mj-ea"/>
                <a:cs typeface="Arial"/>
              </a:rPr>
            </a:br>
            <a:r>
              <a:rPr lang="it-IT" sz="1400" dirty="0" smtClean="0">
                <a:latin typeface="Century Gothic" pitchFamily="34" charset="0"/>
                <a:ea typeface="+mj-ea"/>
                <a:cs typeface="Arial"/>
              </a:rPr>
              <a:t>in </a:t>
            </a:r>
            <a:r>
              <a:rPr lang="it-IT" sz="1400" dirty="0">
                <a:latin typeface="Century Gothic" pitchFamily="34" charset="0"/>
                <a:ea typeface="+mj-ea"/>
                <a:cs typeface="Arial"/>
              </a:rPr>
              <a:t>Europa con 611 mln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dirty="0" smtClean="0">
                <a:latin typeface="Century Gothic" pitchFamily="34" charset="0"/>
                <a:ea typeface="+mj-ea"/>
                <a:cs typeface="Arial"/>
              </a:rPr>
              <a:t>di </a:t>
            </a:r>
            <a:r>
              <a:rPr lang="it-IT" sz="1400" dirty="0">
                <a:latin typeface="Century Gothic" pitchFamily="34" charset="0"/>
                <a:ea typeface="+mj-ea"/>
                <a:cs typeface="Arial"/>
              </a:rPr>
              <a:t>tonnellate, il 29%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dirty="0" smtClean="0">
                <a:latin typeface="Century Gothic" pitchFamily="34" charset="0"/>
                <a:ea typeface="+mj-ea"/>
                <a:cs typeface="Arial"/>
              </a:rPr>
              <a:t>del </a:t>
            </a:r>
            <a:r>
              <a:rPr lang="it-IT" sz="1400" dirty="0">
                <a:latin typeface="Century Gothic" pitchFamily="34" charset="0"/>
                <a:ea typeface="+mj-ea"/>
                <a:cs typeface="Arial"/>
              </a:rPr>
              <a:t>totale</a:t>
            </a:r>
          </a:p>
          <a:p>
            <a:pPr marL="269875" indent="-269875" defTabSz="457200">
              <a:lnSpc>
                <a:spcPct val="125000"/>
              </a:lnSpc>
              <a:spcBef>
                <a:spcPct val="0"/>
              </a:spcBef>
              <a:spcAft>
                <a:spcPts val="900"/>
              </a:spcAft>
              <a:buClr>
                <a:srgbClr val="003A79"/>
              </a:buClr>
              <a:buSzPct val="140000"/>
              <a:buBlip>
                <a:blip r:embed="rId3"/>
              </a:buBlip>
            </a:pPr>
            <a:r>
              <a:rPr lang="it-IT" sz="1400" dirty="0">
                <a:latin typeface="Century Gothic" pitchFamily="34" charset="0"/>
                <a:ea typeface="+mj-ea"/>
                <a:cs typeface="Arial"/>
              </a:rPr>
              <a:t>Nel Mediterraneo,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b="1" dirty="0" smtClean="0">
                <a:latin typeface="Century Gothic" pitchFamily="34" charset="0"/>
                <a:ea typeface="+mj-ea"/>
                <a:cs typeface="Arial"/>
              </a:rPr>
              <a:t>l’Italia </a:t>
            </a:r>
            <a:r>
              <a:rPr lang="it-IT" sz="1400" b="1" dirty="0">
                <a:latin typeface="Century Gothic" pitchFamily="34" charset="0"/>
                <a:ea typeface="+mj-ea"/>
                <a:cs typeface="Arial"/>
              </a:rPr>
              <a:t>è prima </a:t>
            </a:r>
            <a:r>
              <a:rPr lang="it-IT" sz="1400" b="1" dirty="0" smtClean="0">
                <a:latin typeface="Century Gothic" pitchFamily="34" charset="0"/>
                <a:ea typeface="+mj-ea"/>
                <a:cs typeface="Arial"/>
              </a:rPr>
              <a:t/>
            </a:r>
            <a:br>
              <a:rPr lang="it-IT" sz="1400" b="1" dirty="0" smtClean="0">
                <a:latin typeface="Century Gothic" pitchFamily="34" charset="0"/>
                <a:ea typeface="+mj-ea"/>
                <a:cs typeface="Arial"/>
              </a:rPr>
            </a:br>
            <a:r>
              <a:rPr lang="it-IT" sz="1400" b="1" dirty="0" smtClean="0">
                <a:latin typeface="Century Gothic" pitchFamily="34" charset="0"/>
                <a:ea typeface="+mj-ea"/>
                <a:cs typeface="Arial"/>
              </a:rPr>
              <a:t>nell’UE28 </a:t>
            </a:r>
            <a:r>
              <a:rPr lang="it-IT" sz="1400" dirty="0">
                <a:latin typeface="Century Gothic" pitchFamily="34" charset="0"/>
                <a:ea typeface="+mj-ea"/>
                <a:cs typeface="Arial"/>
              </a:rPr>
              <a:t>per merci movimentate in SSS (quota di mercato: 36%)</a:t>
            </a:r>
          </a:p>
        </p:txBody>
      </p:sp>
      <p:sp>
        <p:nvSpPr>
          <p:cNvPr id="6" name="CasellaDiTesto 5"/>
          <p:cNvSpPr txBox="1">
            <a:spLocks noChangeArrowheads="1"/>
          </p:cNvSpPr>
          <p:nvPr/>
        </p:nvSpPr>
        <p:spPr bwMode="auto">
          <a:xfrm>
            <a:off x="6404257" y="5847075"/>
            <a:ext cx="277221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tabLst>
                <a:tab pos="361950" algn="l"/>
                <a:tab pos="1704975" algn="l"/>
                <a:tab pos="1790700" algn="l"/>
                <a:tab pos="1885950" algn="l"/>
              </a:tabLst>
              <a:defRPr>
                <a:solidFill>
                  <a:schemeClr val="tx1"/>
                </a:solidFill>
                <a:latin typeface="Arial" charset="0"/>
                <a:ea typeface="MS PGothic" pitchFamily="34" charset="-128"/>
              </a:defRPr>
            </a:lvl1pPr>
            <a:lvl2pPr marL="742950" indent="-285750">
              <a:tabLst>
                <a:tab pos="361950" algn="l"/>
                <a:tab pos="1704975" algn="l"/>
                <a:tab pos="1790700" algn="l"/>
                <a:tab pos="1885950" algn="l"/>
              </a:tabLst>
              <a:defRPr>
                <a:solidFill>
                  <a:schemeClr val="tx1"/>
                </a:solidFill>
                <a:latin typeface="Arial" charset="0"/>
                <a:ea typeface="MS PGothic" pitchFamily="34" charset="-128"/>
              </a:defRPr>
            </a:lvl2pPr>
            <a:lvl3pPr marL="1143000" indent="-228600">
              <a:tabLst>
                <a:tab pos="361950" algn="l"/>
                <a:tab pos="1704975" algn="l"/>
                <a:tab pos="1790700" algn="l"/>
                <a:tab pos="1885950" algn="l"/>
              </a:tabLst>
              <a:defRPr>
                <a:solidFill>
                  <a:schemeClr val="tx1"/>
                </a:solidFill>
                <a:latin typeface="Arial" charset="0"/>
                <a:ea typeface="MS PGothic" pitchFamily="34" charset="-128"/>
              </a:defRPr>
            </a:lvl3pPr>
            <a:lvl4pPr marL="361950">
              <a:tabLst>
                <a:tab pos="361950" algn="l"/>
                <a:tab pos="1704975" algn="l"/>
                <a:tab pos="1790700" algn="l"/>
                <a:tab pos="1885950" algn="l"/>
              </a:tabLst>
              <a:defRPr>
                <a:solidFill>
                  <a:schemeClr val="tx1"/>
                </a:solidFill>
                <a:latin typeface="Arial" charset="0"/>
                <a:ea typeface="MS PGothic" pitchFamily="34" charset="-128"/>
              </a:defRPr>
            </a:lvl4pPr>
            <a:lvl5pPr marL="2057400" indent="-228600">
              <a:tabLst>
                <a:tab pos="361950" algn="l"/>
                <a:tab pos="1704975" algn="l"/>
                <a:tab pos="1790700" algn="l"/>
                <a:tab pos="1885950" algn="l"/>
              </a:tabLst>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tabLst>
                <a:tab pos="361950" algn="l"/>
                <a:tab pos="1704975" algn="l"/>
                <a:tab pos="1790700" algn="l"/>
                <a:tab pos="1885950" algn="l"/>
              </a:tabLs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tabLst>
                <a:tab pos="361950" algn="l"/>
                <a:tab pos="1704975" algn="l"/>
                <a:tab pos="1790700" algn="l"/>
                <a:tab pos="1885950" algn="l"/>
              </a:tabLs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tabLst>
                <a:tab pos="361950" algn="l"/>
                <a:tab pos="1704975" algn="l"/>
                <a:tab pos="1790700" algn="l"/>
                <a:tab pos="1885950" algn="l"/>
              </a:tabLs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tabLst>
                <a:tab pos="361950" algn="l"/>
                <a:tab pos="1704975" algn="l"/>
                <a:tab pos="1790700" algn="l"/>
                <a:tab pos="1885950" algn="l"/>
              </a:tabLst>
              <a:defRPr>
                <a:solidFill>
                  <a:schemeClr val="tx1"/>
                </a:solidFill>
                <a:latin typeface="Arial" charset="0"/>
                <a:ea typeface="MS PGothic" pitchFamily="34" charset="-128"/>
              </a:defRPr>
            </a:lvl9pPr>
          </a:lstStyle>
          <a:p>
            <a:pPr lvl="3" indent="-361950" algn="r"/>
            <a:r>
              <a:rPr lang="fr-FR" altLang="it-IT" sz="1000" dirty="0">
                <a:solidFill>
                  <a:srgbClr val="053266"/>
                </a:solidFill>
                <a:latin typeface="ITC Avant Garde Gothic" pitchFamily="34" charset="0"/>
                <a:cs typeface="Arial" charset="0"/>
              </a:rPr>
              <a:t>Source: SRM on Eurostat,  2018 </a:t>
            </a:r>
          </a:p>
        </p:txBody>
      </p:sp>
      <p:graphicFrame>
        <p:nvGraphicFramePr>
          <p:cNvPr id="7" name="Grafico 6"/>
          <p:cNvGraphicFramePr>
            <a:graphicFrameLocks/>
          </p:cNvGraphicFramePr>
          <p:nvPr>
            <p:extLst>
              <p:ext uri="{D42A27DB-BD31-4B8C-83A1-F6EECF244321}">
                <p14:modId xmlns:p14="http://schemas.microsoft.com/office/powerpoint/2010/main" xmlns="" val="3698649257"/>
              </p:ext>
            </p:extLst>
          </p:nvPr>
        </p:nvGraphicFramePr>
        <p:xfrm>
          <a:off x="232123" y="591141"/>
          <a:ext cx="6016752" cy="3995128"/>
        </p:xfrm>
        <a:graphic>
          <a:graphicData uri="http://schemas.openxmlformats.org/drawingml/2006/chart">
            <c:chart xmlns:c="http://schemas.openxmlformats.org/drawingml/2006/chart" xmlns:r="http://schemas.openxmlformats.org/officeDocument/2006/relationships" r:id="rId4"/>
          </a:graphicData>
        </a:graphic>
      </p:graphicFrame>
      <p:sp>
        <p:nvSpPr>
          <p:cNvPr id="9" name="Rettangolo 8"/>
          <p:cNvSpPr/>
          <p:nvPr/>
        </p:nvSpPr>
        <p:spPr>
          <a:xfrm>
            <a:off x="35496" y="44624"/>
            <a:ext cx="8424936" cy="523220"/>
          </a:xfrm>
          <a:prstGeom prst="rect">
            <a:avLst/>
          </a:prstGeom>
          <a:noFill/>
          <a:ln w="9525">
            <a:noFill/>
            <a:miter lim="800000"/>
            <a:headEnd/>
            <a:tailEnd/>
          </a:ln>
        </p:spPr>
        <p:txBody>
          <a:bodyPr wrap="square">
            <a:spAutoFit/>
          </a:bodyPr>
          <a:lstStyle/>
          <a:p>
            <a:pPr>
              <a:spcBef>
                <a:spcPts val="40"/>
              </a:spcBef>
              <a:spcAft>
                <a:spcPts val="40"/>
              </a:spcAft>
            </a:pPr>
            <a:r>
              <a:rPr lang="it-IT" sz="2800" b="1" spc="-70" dirty="0" smtClean="0">
                <a:solidFill>
                  <a:srgbClr val="003A79"/>
                </a:solidFill>
                <a:latin typeface="Century Gothic" panose="020B0502020202020204" pitchFamily="34" charset="0"/>
                <a:ea typeface="+mj-ea"/>
                <a:cs typeface="Arial"/>
              </a:rPr>
              <a:t>Siamo sempre </a:t>
            </a:r>
            <a:r>
              <a:rPr lang="it-IT" sz="2800" b="1" spc="-70" dirty="0">
                <a:solidFill>
                  <a:srgbClr val="003A79"/>
                </a:solidFill>
                <a:latin typeface="Century Gothic" panose="020B0502020202020204" pitchFamily="34" charset="0"/>
                <a:ea typeface="+mj-ea"/>
                <a:cs typeface="Arial"/>
              </a:rPr>
              <a:t>leader nello SSS nel </a:t>
            </a:r>
            <a:r>
              <a:rPr lang="it-IT" sz="2800" b="1" spc="-70" dirty="0" err="1">
                <a:solidFill>
                  <a:srgbClr val="003A79"/>
                </a:solidFill>
                <a:latin typeface="Century Gothic" panose="020B0502020202020204" pitchFamily="34" charset="0"/>
                <a:ea typeface="+mj-ea"/>
                <a:cs typeface="Arial"/>
              </a:rPr>
              <a:t>Med</a:t>
            </a:r>
            <a:endParaRPr lang="it-IT" sz="2800" b="1" spc="-70" dirty="0">
              <a:solidFill>
                <a:srgbClr val="003A79"/>
              </a:solidFill>
              <a:latin typeface="Century Gothic" panose="020B0502020202020204" pitchFamily="34" charset="0"/>
              <a:ea typeface="+mj-ea"/>
              <a:cs typeface="Arial"/>
            </a:endParaRPr>
          </a:p>
        </p:txBody>
      </p:sp>
      <p:sp>
        <p:nvSpPr>
          <p:cNvPr id="2" name="CasellaDiTesto 1"/>
          <p:cNvSpPr txBox="1"/>
          <p:nvPr/>
        </p:nvSpPr>
        <p:spPr>
          <a:xfrm>
            <a:off x="232123" y="4587973"/>
            <a:ext cx="2162772" cy="430887"/>
          </a:xfrm>
          <a:prstGeom prst="rect">
            <a:avLst/>
          </a:prstGeom>
          <a:noFill/>
        </p:spPr>
        <p:txBody>
          <a:bodyPr wrap="none" rtlCol="0">
            <a:spAutoFit/>
          </a:bodyPr>
          <a:lstStyle/>
          <a:p>
            <a:r>
              <a:rPr lang="it-IT" sz="1200" dirty="0">
                <a:latin typeface="Arial" panose="020B0604020202020204" pitchFamily="34" charset="0"/>
                <a:cs typeface="Arial" panose="020B0604020202020204" pitchFamily="34" charset="0"/>
              </a:rPr>
              <a:t>*</a:t>
            </a:r>
            <a:r>
              <a:rPr lang="it-IT" sz="1000" dirty="0">
                <a:latin typeface="Century Gothic" panose="020B0502020202020204" pitchFamily="34" charset="0"/>
                <a:cs typeface="Arial" panose="020B0604020202020204" pitchFamily="34" charset="0"/>
              </a:rPr>
              <a:t>Dati in milioni di tonnellate e % </a:t>
            </a:r>
          </a:p>
          <a:p>
            <a:r>
              <a:rPr lang="it-IT" sz="1000" dirty="0">
                <a:latin typeface="Century Gothic" panose="020B0502020202020204" pitchFamily="34" charset="0"/>
                <a:cs typeface="Arial" panose="020B0604020202020204" pitchFamily="34" charset="0"/>
              </a:rPr>
              <a:t>Fonte: SRM su </a:t>
            </a:r>
            <a:r>
              <a:rPr lang="it-IT" sz="1000" dirty="0" err="1">
                <a:latin typeface="Century Gothic" panose="020B0502020202020204" pitchFamily="34" charset="0"/>
                <a:cs typeface="Arial" panose="020B0604020202020204" pitchFamily="34" charset="0"/>
              </a:rPr>
              <a:t>Eurostat</a:t>
            </a:r>
            <a:r>
              <a:rPr lang="it-IT" sz="1000" dirty="0">
                <a:latin typeface="Century Gothic" panose="020B0502020202020204" pitchFamily="34" charset="0"/>
                <a:cs typeface="Arial" panose="020B0604020202020204" pitchFamily="34" charset="0"/>
              </a:rPr>
              <a:t>, 2018</a:t>
            </a:r>
          </a:p>
        </p:txBody>
      </p:sp>
    </p:spTree>
    <p:extLst>
      <p:ext uri="{BB962C8B-B14F-4D97-AF65-F5344CB8AC3E}">
        <p14:creationId xmlns:p14="http://schemas.microsoft.com/office/powerpoint/2010/main" xmlns="" val="212477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6" name="CasellaDiTesto 22">
            <a:extLst>
              <a:ext uri="{FF2B5EF4-FFF2-40B4-BE49-F238E27FC236}">
                <a16:creationId xmlns="" xmlns:a16="http://schemas.microsoft.com/office/drawing/2014/main" id="{AE75985D-133D-4D61-90F7-C16886081144}"/>
              </a:ext>
            </a:extLst>
          </p:cNvPr>
          <p:cNvSpPr txBox="1">
            <a:spLocks noChangeArrowheads="1"/>
          </p:cNvSpPr>
          <p:nvPr/>
        </p:nvSpPr>
        <p:spPr bwMode="auto">
          <a:xfrm>
            <a:off x="1032638" y="120138"/>
            <a:ext cx="6817519" cy="438581"/>
          </a:xfrm>
          <a:prstGeom prst="rect">
            <a:avLst/>
          </a:prstGeom>
          <a:noFill/>
        </p:spPr>
        <p:txBody>
          <a:bodyPr lIns="0" tIns="0" rIns="0" bIns="0"/>
          <a:lstStyle>
            <a:defPPr>
              <a:defRPr lang="it-IT"/>
            </a:defPPr>
            <a:lvl1pPr>
              <a:defRPr sz="3200" b="1">
                <a:solidFill>
                  <a:srgbClr val="003A79"/>
                </a:solidFill>
                <a:latin typeface="Arial"/>
                <a:ea typeface="+mj-ea"/>
                <a:cs typeface="Arial"/>
              </a:defRPr>
            </a:lvl1pPr>
          </a:lstStyle>
          <a:p>
            <a:r>
              <a:rPr lang="en-US" altLang="it-IT" sz="2800" dirty="0">
                <a:latin typeface="Century Gothic" panose="020B0502020202020204" pitchFamily="34" charset="0"/>
              </a:rPr>
              <a:t>Il </a:t>
            </a:r>
            <a:r>
              <a:rPr lang="en-US" altLang="it-IT" sz="2800" dirty="0" smtClean="0">
                <a:latin typeface="Century Gothic" panose="020B0502020202020204" pitchFamily="34" charset="0"/>
              </a:rPr>
              <a:t>Ro-Ro è </a:t>
            </a:r>
            <a:r>
              <a:rPr lang="en-US" altLang="it-IT" sz="2800" dirty="0" err="1" smtClean="0">
                <a:latin typeface="Century Gothic" panose="020B0502020202020204" pitchFamily="34" charset="0"/>
              </a:rPr>
              <a:t>strategico</a:t>
            </a:r>
            <a:r>
              <a:rPr lang="en-US" altLang="it-IT" sz="2800" dirty="0" smtClean="0">
                <a:latin typeface="Century Gothic" panose="020B0502020202020204" pitchFamily="34" charset="0"/>
              </a:rPr>
              <a:t> </a:t>
            </a:r>
            <a:r>
              <a:rPr lang="en-US" altLang="it-IT" sz="2800" dirty="0" err="1">
                <a:latin typeface="Century Gothic" panose="020B0502020202020204" pitchFamily="34" charset="0"/>
              </a:rPr>
              <a:t>nei</a:t>
            </a:r>
            <a:r>
              <a:rPr lang="en-US" altLang="it-IT" sz="2800" dirty="0">
                <a:latin typeface="Century Gothic" panose="020B0502020202020204" pitchFamily="34" charset="0"/>
              </a:rPr>
              <a:t> </a:t>
            </a:r>
            <a:r>
              <a:rPr lang="en-US" altLang="it-IT" sz="2800" dirty="0" err="1">
                <a:latin typeface="Century Gothic" panose="020B0502020202020204" pitchFamily="34" charset="0"/>
              </a:rPr>
              <a:t>porti</a:t>
            </a:r>
            <a:r>
              <a:rPr lang="en-US" altLang="it-IT" sz="2800" dirty="0">
                <a:latin typeface="Century Gothic" panose="020B0502020202020204" pitchFamily="34" charset="0"/>
              </a:rPr>
              <a:t> </a:t>
            </a:r>
            <a:r>
              <a:rPr lang="en-US" altLang="it-IT" sz="2800" dirty="0" err="1">
                <a:latin typeface="Century Gothic" panose="020B0502020202020204" pitchFamily="34" charset="0"/>
              </a:rPr>
              <a:t>italiani</a:t>
            </a:r>
            <a:endParaRPr lang="en-US" altLang="it-IT" sz="2800" dirty="0">
              <a:latin typeface="Century Gothic" panose="020B0502020202020204" pitchFamily="34" charset="0"/>
            </a:endParaRPr>
          </a:p>
        </p:txBody>
      </p:sp>
      <p:sp>
        <p:nvSpPr>
          <p:cNvPr id="5"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7"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885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82918"/>
            <a:ext cx="8570858" cy="4033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sellaDiTesto 1"/>
          <p:cNvSpPr txBox="1"/>
          <p:nvPr/>
        </p:nvSpPr>
        <p:spPr>
          <a:xfrm>
            <a:off x="150395" y="4527001"/>
            <a:ext cx="2045343" cy="207747"/>
          </a:xfrm>
          <a:prstGeom prst="rect">
            <a:avLst/>
          </a:prstGeom>
          <a:noFill/>
        </p:spPr>
        <p:txBody>
          <a:bodyPr wrap="square" lIns="68577" tIns="34289" rIns="68577" bIns="34289" rtlCol="0">
            <a:spAutoFit/>
          </a:bodyPr>
          <a:lstStyle/>
          <a:p>
            <a:r>
              <a:rPr lang="it-IT" sz="900" dirty="0">
                <a:latin typeface="Century Gothic" panose="020B0502020202020204" pitchFamily="34" charset="0"/>
                <a:cs typeface="Arial" panose="020B0604020202020204" pitchFamily="34" charset="0"/>
              </a:rPr>
              <a:t>* CEU (car </a:t>
            </a:r>
            <a:r>
              <a:rPr lang="it-IT" sz="900" dirty="0" err="1">
                <a:latin typeface="Century Gothic" panose="020B0502020202020204" pitchFamily="34" charset="0"/>
                <a:cs typeface="Arial" panose="020B0604020202020204" pitchFamily="34" charset="0"/>
              </a:rPr>
              <a:t>equivalent</a:t>
            </a:r>
            <a:r>
              <a:rPr lang="it-IT" sz="900" dirty="0">
                <a:latin typeface="Century Gothic" panose="020B0502020202020204" pitchFamily="34" charset="0"/>
                <a:cs typeface="Arial" panose="020B0604020202020204" pitchFamily="34" charset="0"/>
              </a:rPr>
              <a:t> </a:t>
            </a:r>
            <a:r>
              <a:rPr lang="it-IT" sz="900" dirty="0" err="1">
                <a:latin typeface="Century Gothic" panose="020B0502020202020204" pitchFamily="34" charset="0"/>
                <a:cs typeface="Arial" panose="020B0604020202020204" pitchFamily="34" charset="0"/>
              </a:rPr>
              <a:t>unit</a:t>
            </a:r>
            <a:r>
              <a:rPr lang="it-IT" sz="900" dirty="0">
                <a:latin typeface="Century Gothic" panose="020B0502020202020204" pitchFamily="34" charset="0"/>
                <a:cs typeface="Arial" panose="020B0604020202020204" pitchFamily="34" charset="0"/>
              </a:rPr>
              <a:t>)</a:t>
            </a:r>
          </a:p>
        </p:txBody>
      </p:sp>
      <p:sp>
        <p:nvSpPr>
          <p:cNvPr id="7" name="CasellaDiTesto 6"/>
          <p:cNvSpPr txBox="1"/>
          <p:nvPr/>
        </p:nvSpPr>
        <p:spPr>
          <a:xfrm>
            <a:off x="150395" y="4740565"/>
            <a:ext cx="3989559" cy="192358"/>
          </a:xfrm>
          <a:prstGeom prst="rect">
            <a:avLst/>
          </a:prstGeom>
          <a:noFill/>
        </p:spPr>
        <p:txBody>
          <a:bodyPr wrap="square" lIns="68577" tIns="34289" rIns="68577" bIns="34289" rtlCol="0">
            <a:spAutoFit/>
          </a:bodyPr>
          <a:lstStyle/>
          <a:p>
            <a:r>
              <a:rPr lang="it-IT" sz="800" dirty="0">
                <a:latin typeface="Century Gothic" panose="020B0502020202020204" pitchFamily="34" charset="0"/>
                <a:cs typeface="Arial" panose="020B0604020202020204" pitchFamily="34" charset="0"/>
              </a:rPr>
              <a:t>* Source: SRM on WWL, BRS Group, ANFIA, </a:t>
            </a:r>
            <a:r>
              <a:rPr lang="it-IT" sz="800" dirty="0" err="1">
                <a:latin typeface="Century Gothic" panose="020B0502020202020204" pitchFamily="34" charset="0"/>
                <a:cs typeface="Arial" panose="020B0604020202020204" pitchFamily="34" charset="0"/>
              </a:rPr>
              <a:t>Fearnleys</a:t>
            </a:r>
            <a:r>
              <a:rPr lang="it-IT" sz="800" dirty="0">
                <a:latin typeface="Century Gothic" panose="020B0502020202020204" pitchFamily="34" charset="0"/>
                <a:cs typeface="Arial" panose="020B0604020202020204" pitchFamily="34" charset="0"/>
              </a:rPr>
              <a:t> </a:t>
            </a:r>
          </a:p>
        </p:txBody>
      </p:sp>
      <p:sp>
        <p:nvSpPr>
          <p:cNvPr id="4" name="Titolo 1"/>
          <p:cNvSpPr txBox="1">
            <a:spLocks/>
          </p:cNvSpPr>
          <p:nvPr/>
        </p:nvSpPr>
        <p:spPr>
          <a:xfrm>
            <a:off x="150393" y="51473"/>
            <a:ext cx="8454055" cy="501203"/>
          </a:xfrm>
          <a:prstGeom prst="rect">
            <a:avLst/>
          </a:prstGeom>
        </p:spPr>
        <p:txBody>
          <a:bodyPr lIns="0" tIns="0" rIns="0" bIns="0"/>
          <a:lstStyle/>
          <a:p>
            <a:pPr algn="just">
              <a:defRPr/>
            </a:pPr>
            <a:r>
              <a:rPr lang="it-IT" sz="2400" b="1" dirty="0" smtClean="0">
                <a:solidFill>
                  <a:srgbClr val="003A79"/>
                </a:solidFill>
                <a:latin typeface="Century Gothic" panose="020B0502020202020204" pitchFamily="34" charset="0"/>
                <a:ea typeface="+mj-ea"/>
                <a:cs typeface="Arial"/>
              </a:rPr>
              <a:t>Per sostenere la filiera dell’auto </a:t>
            </a:r>
            <a:endParaRPr lang="it-IT" sz="2400" b="1" dirty="0">
              <a:solidFill>
                <a:srgbClr val="003A79"/>
              </a:solidFill>
              <a:latin typeface="Century Gothic" panose="020B0502020202020204" pitchFamily="34" charset="0"/>
              <a:ea typeface="+mj-ea"/>
              <a:cs typeface="Arial"/>
            </a:endParaRPr>
          </a:p>
        </p:txBody>
      </p:sp>
      <p:sp>
        <p:nvSpPr>
          <p:cNvPr id="9"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10"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5821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11" y="-20538"/>
            <a:ext cx="9191375" cy="5164038"/>
          </a:xfrm>
          <a:prstGeom prst="rect">
            <a:avLst/>
          </a:prstGeom>
        </p:spPr>
      </p:pic>
      <p:sp>
        <p:nvSpPr>
          <p:cNvPr id="15" name="CasellaDiTesto 14"/>
          <p:cNvSpPr txBox="1"/>
          <p:nvPr/>
        </p:nvSpPr>
        <p:spPr>
          <a:xfrm>
            <a:off x="150393" y="646747"/>
            <a:ext cx="4992546" cy="355944"/>
          </a:xfrm>
          <a:prstGeom prst="rect">
            <a:avLst/>
          </a:prstGeom>
          <a:noFill/>
        </p:spPr>
        <p:txBody>
          <a:bodyPr wrap="none" lIns="78177" tIns="39089" rIns="78177" bIns="39089"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Ro-Ro density map – 2012-2017 comparison</a:t>
            </a:r>
          </a:p>
        </p:txBody>
      </p:sp>
      <p:sp>
        <p:nvSpPr>
          <p:cNvPr id="5" name="Titolo 1"/>
          <p:cNvSpPr txBox="1">
            <a:spLocks/>
          </p:cNvSpPr>
          <p:nvPr/>
        </p:nvSpPr>
        <p:spPr>
          <a:xfrm>
            <a:off x="150393" y="130429"/>
            <a:ext cx="9471966" cy="501203"/>
          </a:xfrm>
          <a:prstGeom prst="rect">
            <a:avLst/>
          </a:prstGeom>
        </p:spPr>
        <p:txBody>
          <a:bodyPr lIns="0" tIns="0" rIns="0" bIns="0"/>
          <a:lstStyle/>
          <a:p>
            <a:pPr>
              <a:defRPr/>
            </a:pPr>
            <a:r>
              <a:rPr lang="it-IT" sz="2600" b="1" dirty="0">
                <a:solidFill>
                  <a:schemeClr val="bg1"/>
                </a:solidFill>
                <a:effectLst>
                  <a:outerShdw blurRad="38100" dist="38100" dir="2700000" algn="tl">
                    <a:srgbClr val="000000">
                      <a:alpha val="43137"/>
                    </a:srgbClr>
                  </a:outerShdw>
                </a:effectLst>
                <a:latin typeface="Arial"/>
                <a:ea typeface="+mj-ea"/>
                <a:cs typeface="Arial"/>
              </a:rPr>
              <a:t>Ro-Ro </a:t>
            </a:r>
            <a:r>
              <a:rPr lang="it-IT" sz="2600" b="1" dirty="0" err="1">
                <a:solidFill>
                  <a:schemeClr val="bg1"/>
                </a:solidFill>
                <a:effectLst>
                  <a:outerShdw blurRad="38100" dist="38100" dir="2700000" algn="tl">
                    <a:srgbClr val="000000">
                      <a:alpha val="43137"/>
                    </a:srgbClr>
                  </a:outerShdw>
                </a:effectLst>
                <a:latin typeface="Arial"/>
                <a:ea typeface="+mj-ea"/>
                <a:cs typeface="Arial"/>
              </a:rPr>
              <a:t>traffic</a:t>
            </a:r>
            <a:r>
              <a:rPr lang="it-IT" sz="2600" b="1" dirty="0">
                <a:solidFill>
                  <a:schemeClr val="bg1"/>
                </a:solidFill>
                <a:effectLst>
                  <a:outerShdw blurRad="38100" dist="38100" dir="2700000" algn="tl">
                    <a:srgbClr val="000000">
                      <a:alpha val="43137"/>
                    </a:srgbClr>
                  </a:outerShdw>
                </a:effectLst>
                <a:latin typeface="Arial"/>
                <a:ea typeface="+mj-ea"/>
                <a:cs typeface="Arial"/>
              </a:rPr>
              <a:t> in the </a:t>
            </a:r>
            <a:r>
              <a:rPr lang="it-IT" sz="2600" b="1" dirty="0" err="1">
                <a:solidFill>
                  <a:schemeClr val="bg1"/>
                </a:solidFill>
                <a:effectLst>
                  <a:outerShdw blurRad="38100" dist="38100" dir="2700000" algn="tl">
                    <a:srgbClr val="000000">
                      <a:alpha val="43137"/>
                    </a:srgbClr>
                  </a:outerShdw>
                </a:effectLst>
                <a:latin typeface="Arial"/>
                <a:ea typeface="+mj-ea"/>
                <a:cs typeface="Arial"/>
              </a:rPr>
              <a:t>Mediterranean</a:t>
            </a:r>
            <a:r>
              <a:rPr lang="it-IT" sz="2600" b="1" dirty="0">
                <a:solidFill>
                  <a:schemeClr val="bg1"/>
                </a:solidFill>
                <a:effectLst>
                  <a:outerShdw blurRad="38100" dist="38100" dir="2700000" algn="tl">
                    <a:srgbClr val="000000">
                      <a:alpha val="43137"/>
                    </a:srgbClr>
                  </a:outerShdw>
                </a:effectLst>
                <a:latin typeface="Arial"/>
                <a:ea typeface="+mj-ea"/>
                <a:cs typeface="Arial"/>
              </a:rPr>
              <a:t> Sea </a:t>
            </a:r>
          </a:p>
        </p:txBody>
      </p:sp>
      <p:pic>
        <p:nvPicPr>
          <p:cNvPr id="9" name="Immagine 8">
            <a:extLst>
              <a:ext uri="{FF2B5EF4-FFF2-40B4-BE49-F238E27FC236}">
                <a16:creationId xmlns="" xmlns:a16="http://schemas.microsoft.com/office/drawing/2014/main" id="{C64E6AF1-D799-4D56-B019-FE10827A677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1937" y="4659982"/>
            <a:ext cx="855229" cy="359196"/>
          </a:xfrm>
          <a:prstGeom prst="rect">
            <a:avLst/>
          </a:prstGeom>
        </p:spPr>
      </p:pic>
      <p:sp>
        <p:nvSpPr>
          <p:cNvPr id="6"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406B9B"/>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7"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492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107504" y="2211371"/>
            <a:ext cx="9033420" cy="62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625475">
              <a:lnSpc>
                <a:spcPct val="110000"/>
              </a:lnSpc>
              <a:spcBef>
                <a:spcPts val="600"/>
              </a:spcBef>
              <a:spcAft>
                <a:spcPts val="2000"/>
              </a:spcAft>
              <a:buClr>
                <a:srgbClr val="003A79"/>
              </a:buClr>
              <a:buSzPct val="140000"/>
            </a:pPr>
            <a:r>
              <a:rPr lang="it-IT" sz="2000" b="1" dirty="0" smtClean="0">
                <a:solidFill>
                  <a:srgbClr val="003A79"/>
                </a:solidFill>
                <a:latin typeface="Century Gothic" panose="020B0502020202020204" pitchFamily="34" charset="0"/>
                <a:cs typeface="Arial" panose="020B0604020202020204" pitchFamily="34" charset="0"/>
              </a:rPr>
              <a:t>Le capacità logistiche </a:t>
            </a:r>
            <a:endParaRPr lang="it-IT" sz="2000" b="1" dirty="0">
              <a:solidFill>
                <a:srgbClr val="003A79"/>
              </a:solidFill>
              <a:latin typeface="Century Gothic" panose="020B0502020202020204" pitchFamily="34" charset="0"/>
              <a:cs typeface="Arial" panose="020B0604020202020204" pitchFamily="34" charset="0"/>
            </a:endParaRPr>
          </a:p>
        </p:txBody>
      </p:sp>
      <p:sp>
        <p:nvSpPr>
          <p:cNvPr id="21" name="Rettangolo 20"/>
          <p:cNvSpPr/>
          <p:nvPr/>
        </p:nvSpPr>
        <p:spPr>
          <a:xfrm>
            <a:off x="94683" y="2929858"/>
            <a:ext cx="9033420" cy="62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indent="169863">
              <a:lnSpc>
                <a:spcPct val="110000"/>
              </a:lnSpc>
              <a:spcBef>
                <a:spcPts val="600"/>
              </a:spcBef>
              <a:spcAft>
                <a:spcPts val="2000"/>
              </a:spcAft>
              <a:buClr>
                <a:srgbClr val="003A79"/>
              </a:buClr>
              <a:buSzPct val="140000"/>
            </a:pPr>
            <a:r>
              <a:rPr lang="it-IT" sz="2000" b="1" dirty="0" smtClean="0">
                <a:solidFill>
                  <a:srgbClr val="003A79"/>
                </a:solidFill>
                <a:latin typeface="Century Gothic" panose="020B0502020202020204" pitchFamily="34" charset="0"/>
                <a:cs typeface="Arial" panose="020B0604020202020204" pitchFamily="34" charset="0"/>
              </a:rPr>
              <a:t>I settori forti e il </a:t>
            </a:r>
            <a:r>
              <a:rPr lang="it-IT" sz="2000" b="1" dirty="0">
                <a:solidFill>
                  <a:srgbClr val="003A79"/>
                </a:solidFill>
                <a:latin typeface="Century Gothic" panose="020B0502020202020204" pitchFamily="34" charset="0"/>
                <a:cs typeface="Arial" panose="020B0604020202020204" pitchFamily="34" charset="0"/>
              </a:rPr>
              <a:t>ruolo dell’Italia</a:t>
            </a:r>
          </a:p>
        </p:txBody>
      </p:sp>
      <p:sp>
        <p:nvSpPr>
          <p:cNvPr id="18" name="Rettangolo 17"/>
          <p:cNvSpPr/>
          <p:nvPr/>
        </p:nvSpPr>
        <p:spPr>
          <a:xfrm>
            <a:off x="107504" y="1492884"/>
            <a:ext cx="9033420" cy="62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lvl="0" indent="625475">
              <a:lnSpc>
                <a:spcPct val="110000"/>
              </a:lnSpc>
              <a:spcBef>
                <a:spcPts val="600"/>
              </a:spcBef>
              <a:spcAft>
                <a:spcPts val="2000"/>
              </a:spcAft>
              <a:buClr>
                <a:srgbClr val="003A79"/>
              </a:buClr>
              <a:buSzPct val="140000"/>
            </a:pPr>
            <a:r>
              <a:rPr lang="it-IT" sz="2000" b="1" dirty="0">
                <a:solidFill>
                  <a:srgbClr val="003A79"/>
                </a:solidFill>
                <a:latin typeface="Century Gothic" panose="020B0502020202020204" pitchFamily="34" charset="0"/>
                <a:cs typeface="Arial" panose="020B0604020202020204" pitchFamily="34" charset="0"/>
              </a:rPr>
              <a:t>La qualità delle infrastrutture e la vicinanza ai mercati</a:t>
            </a:r>
            <a:endParaRPr lang="en-US" sz="2000" b="1" dirty="0">
              <a:solidFill>
                <a:srgbClr val="003A79"/>
              </a:solidFill>
              <a:latin typeface="Century Gothic" panose="020B0502020202020204" pitchFamily="34" charset="0"/>
              <a:cs typeface="Arial" panose="020B0604020202020204" pitchFamily="34" charset="0"/>
            </a:endParaRPr>
          </a:p>
        </p:txBody>
      </p:sp>
      <p:sp>
        <p:nvSpPr>
          <p:cNvPr id="14" name="Rettangolo 13"/>
          <p:cNvSpPr/>
          <p:nvPr/>
        </p:nvSpPr>
        <p:spPr>
          <a:xfrm>
            <a:off x="110580" y="796822"/>
            <a:ext cx="9033420" cy="62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latin typeface="Century Gothic" panose="020B0502020202020204" pitchFamily="34" charset="0"/>
            </a:endParaRPr>
          </a:p>
        </p:txBody>
      </p:sp>
      <p:sp>
        <p:nvSpPr>
          <p:cNvPr id="2" name="Text Box 3"/>
          <p:cNvSpPr txBox="1">
            <a:spLocks noChangeArrowheads="1"/>
          </p:cNvSpPr>
          <p:nvPr/>
        </p:nvSpPr>
        <p:spPr bwMode="auto">
          <a:xfrm>
            <a:off x="38580" y="113606"/>
            <a:ext cx="9143999"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lstStyle>
            <a:defPPr>
              <a:defRPr lang="it-IT"/>
            </a:defPPr>
            <a:lvl1pPr>
              <a:lnSpc>
                <a:spcPct val="90000"/>
              </a:lnSpc>
              <a:spcBef>
                <a:spcPct val="50000"/>
              </a:spcBef>
              <a:spcAft>
                <a:spcPct val="50000"/>
              </a:spcAft>
              <a:buClr>
                <a:srgbClr val="FFCC00"/>
              </a:buClr>
              <a:buSzPct val="140000"/>
              <a:buFont typeface="Wingdings" pitchFamily="2" charset="2"/>
              <a:buNone/>
              <a:defRPr sz="2400" b="1">
                <a:solidFill>
                  <a:srgbClr val="851F55"/>
                </a:solidFill>
                <a:latin typeface="Arial" pitchFamily="34" charset="0"/>
                <a:ea typeface="MS PGothic" pitchFamily="34" charset="-128"/>
                <a:cs typeface="Arial"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nSpc>
                <a:spcPct val="100000"/>
              </a:lnSpc>
              <a:spcBef>
                <a:spcPts val="40"/>
              </a:spcBef>
              <a:spcAft>
                <a:spcPts val="40"/>
              </a:spcAft>
            </a:pPr>
            <a:r>
              <a:rPr lang="en-US" sz="2900" dirty="0">
                <a:solidFill>
                  <a:srgbClr val="003A79"/>
                </a:solidFill>
                <a:latin typeface="Century Gothic" panose="020B0502020202020204" pitchFamily="34" charset="0"/>
              </a:rPr>
              <a:t>Agenda</a:t>
            </a:r>
          </a:p>
        </p:txBody>
      </p:sp>
      <p:sp>
        <p:nvSpPr>
          <p:cNvPr id="3" name="Rettangolo 2"/>
          <p:cNvSpPr/>
          <p:nvPr/>
        </p:nvSpPr>
        <p:spPr>
          <a:xfrm>
            <a:off x="-108520" y="907141"/>
            <a:ext cx="12954624" cy="415498"/>
          </a:xfrm>
          <a:prstGeom prst="rect">
            <a:avLst/>
          </a:prstGeom>
          <a:noFill/>
          <a:ln>
            <a:noFill/>
          </a:ln>
        </p:spPr>
        <p:txBody>
          <a:bodyPr wrap="square">
            <a:spAutoFit/>
          </a:bodyPr>
          <a:lstStyle/>
          <a:p>
            <a:pPr marL="1077913">
              <a:spcBef>
                <a:spcPts val="600"/>
              </a:spcBef>
              <a:buClr>
                <a:srgbClr val="003A79"/>
              </a:buClr>
              <a:buSzPct val="140000"/>
            </a:pPr>
            <a:r>
              <a:rPr lang="en-US" sz="2000" b="1" dirty="0">
                <a:solidFill>
                  <a:srgbClr val="003A79"/>
                </a:solidFill>
                <a:latin typeface="Century Gothic" panose="020B0502020202020204" pitchFamily="34" charset="0"/>
                <a:cs typeface="Arial" panose="020B0604020202020204" pitchFamily="34" charset="0"/>
              </a:rPr>
              <a:t>La </a:t>
            </a:r>
            <a:r>
              <a:rPr lang="en-US" sz="2000" b="1" dirty="0" err="1">
                <a:solidFill>
                  <a:srgbClr val="003A79"/>
                </a:solidFill>
                <a:latin typeface="Century Gothic" panose="020B0502020202020204" pitchFamily="34" charset="0"/>
                <a:cs typeface="Arial" panose="020B0604020202020204" pitchFamily="34" charset="0"/>
              </a:rPr>
              <a:t>competitività</a:t>
            </a:r>
            <a:r>
              <a:rPr lang="en-US" sz="2000" b="1" dirty="0">
                <a:solidFill>
                  <a:srgbClr val="003A79"/>
                </a:solidFill>
                <a:latin typeface="Century Gothic" panose="020B0502020202020204" pitchFamily="34" charset="0"/>
                <a:cs typeface="Arial" panose="020B0604020202020204" pitchFamily="34" charset="0"/>
              </a:rPr>
              <a:t> </a:t>
            </a:r>
            <a:r>
              <a:rPr lang="en-US" sz="2000" b="1" dirty="0" err="1">
                <a:solidFill>
                  <a:srgbClr val="003A79"/>
                </a:solidFill>
                <a:latin typeface="Century Gothic" panose="020B0502020202020204" pitchFamily="34" charset="0"/>
                <a:cs typeface="Arial" panose="020B0604020202020204" pitchFamily="34" charset="0"/>
              </a:rPr>
              <a:t>portuale</a:t>
            </a:r>
            <a:r>
              <a:rPr lang="en-US" sz="2000" b="1" dirty="0">
                <a:solidFill>
                  <a:srgbClr val="003A79"/>
                </a:solidFill>
                <a:latin typeface="Century Gothic" panose="020B0502020202020204" pitchFamily="34" charset="0"/>
                <a:cs typeface="Arial" panose="020B0604020202020204" pitchFamily="34" charset="0"/>
              </a:rPr>
              <a:t> e </a:t>
            </a:r>
            <a:r>
              <a:rPr lang="en-US" sz="2000" b="1" dirty="0" err="1">
                <a:solidFill>
                  <a:srgbClr val="003A79"/>
                </a:solidFill>
                <a:latin typeface="Century Gothic" panose="020B0502020202020204" pitchFamily="34" charset="0"/>
                <a:cs typeface="Arial" panose="020B0604020202020204" pitchFamily="34" charset="0"/>
              </a:rPr>
              <a:t>l’economia</a:t>
            </a:r>
            <a:r>
              <a:rPr lang="en-US" sz="2000" b="1" dirty="0">
                <a:solidFill>
                  <a:srgbClr val="003A79"/>
                </a:solidFill>
                <a:latin typeface="Century Gothic" panose="020B0502020202020204" pitchFamily="34" charset="0"/>
                <a:cs typeface="Arial" panose="020B0604020202020204" pitchFamily="34" charset="0"/>
              </a:rPr>
              <a:t> </a:t>
            </a:r>
            <a:r>
              <a:rPr lang="en-US" sz="2000" b="1" dirty="0" err="1">
                <a:solidFill>
                  <a:srgbClr val="003A79"/>
                </a:solidFill>
                <a:latin typeface="Century Gothic" panose="020B0502020202020204" pitchFamily="34" charset="0"/>
                <a:cs typeface="Arial" panose="020B0604020202020204" pitchFamily="34" charset="0"/>
              </a:rPr>
              <a:t>dei</a:t>
            </a:r>
            <a:r>
              <a:rPr lang="en-US" sz="2000" b="1" dirty="0">
                <a:solidFill>
                  <a:srgbClr val="003A79"/>
                </a:solidFill>
                <a:latin typeface="Century Gothic" panose="020B0502020202020204" pitchFamily="34" charset="0"/>
                <a:cs typeface="Arial" panose="020B0604020202020204" pitchFamily="34" charset="0"/>
              </a:rPr>
              <a:t> MENA</a:t>
            </a:r>
            <a:endParaRPr lang="it-IT" sz="2000" b="1" dirty="0">
              <a:solidFill>
                <a:srgbClr val="003A79"/>
              </a:solidFill>
              <a:latin typeface="Century Gothic" panose="020B0502020202020204" pitchFamily="34" charset="0"/>
              <a:cs typeface="Arial" panose="020B0604020202020204" pitchFamily="34"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067" y="2294759"/>
            <a:ext cx="446424" cy="44642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7144" y="3031800"/>
            <a:ext cx="446424" cy="446424"/>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5809" y="900158"/>
            <a:ext cx="447456" cy="447456"/>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405" y="1596220"/>
            <a:ext cx="447456" cy="447456"/>
          </a:xfrm>
          <a:prstGeom prst="rect">
            <a:avLst/>
          </a:prstGeom>
        </p:spPr>
      </p:pic>
    </p:spTree>
    <p:extLst>
      <p:ext uri="{BB962C8B-B14F-4D97-AF65-F5344CB8AC3E}">
        <p14:creationId xmlns:p14="http://schemas.microsoft.com/office/powerpoint/2010/main" xmlns="" val="1186369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971841B9-DEBF-40AE-AD3F-C2F49559AED5}" type="slidenum">
              <a:rPr lang="it-IT" smtClean="0">
                <a:solidFill>
                  <a:prstClr val="black">
                    <a:tint val="75000"/>
                  </a:prstClr>
                </a:solidFill>
              </a:rPr>
              <a:pPr/>
              <a:t>20</a:t>
            </a:fld>
            <a:endParaRPr lang="it-IT">
              <a:solidFill>
                <a:prstClr val="black">
                  <a:tint val="75000"/>
                </a:prstClr>
              </a:solidFill>
            </a:endParaRPr>
          </a:p>
        </p:txBody>
      </p:sp>
      <p:sp>
        <p:nvSpPr>
          <p:cNvPr id="2" name="Rettangolo 1"/>
          <p:cNvSpPr/>
          <p:nvPr/>
        </p:nvSpPr>
        <p:spPr>
          <a:xfrm>
            <a:off x="234918" y="-10923"/>
            <a:ext cx="8354690" cy="553998"/>
          </a:xfrm>
          <a:prstGeom prst="rect">
            <a:avLst/>
          </a:prstGeom>
        </p:spPr>
        <p:txBody>
          <a:bodyPr wrap="square">
            <a:spAutoFit/>
          </a:bodyPr>
          <a:lstStyle/>
          <a:p>
            <a:pPr algn="just">
              <a:lnSpc>
                <a:spcPct val="150000"/>
              </a:lnSpc>
              <a:spcAft>
                <a:spcPts val="600"/>
              </a:spcAft>
              <a:tabLst>
                <a:tab pos="215900" algn="l"/>
              </a:tabLst>
              <a:defRPr/>
            </a:pPr>
            <a:r>
              <a:rPr lang="it-IT" sz="2000" b="1" dirty="0" smtClean="0">
                <a:solidFill>
                  <a:srgbClr val="003A79"/>
                </a:solidFill>
                <a:latin typeface="Century Gothic" panose="020B0502020202020204" pitchFamily="34" charset="0"/>
                <a:ea typeface="+mj-ea"/>
                <a:cs typeface="Arial"/>
              </a:rPr>
              <a:t>Un’altr</a:t>
            </a:r>
            <a:r>
              <a:rPr lang="it-IT" sz="2000" b="1" dirty="0" smtClean="0">
                <a:solidFill>
                  <a:srgbClr val="003A79"/>
                </a:solidFill>
                <a:latin typeface="Century Gothic" panose="020B0502020202020204" pitchFamily="34" charset="0"/>
                <a:ea typeface="+mj-ea"/>
                <a:cs typeface="Arial"/>
              </a:rPr>
              <a:t>a forza </a:t>
            </a:r>
            <a:r>
              <a:rPr lang="it-IT" sz="2000" b="1" dirty="0" err="1" smtClean="0">
                <a:solidFill>
                  <a:srgbClr val="003A79"/>
                </a:solidFill>
                <a:latin typeface="Century Gothic" panose="020B0502020202020204" pitchFamily="34" charset="0"/>
                <a:ea typeface="+mj-ea"/>
                <a:cs typeface="Arial"/>
              </a:rPr>
              <a:t>europea…</a:t>
            </a:r>
            <a:r>
              <a:rPr lang="it-IT" sz="2000" b="1" dirty="0" err="1" smtClean="0">
                <a:solidFill>
                  <a:srgbClr val="003A79"/>
                </a:solidFill>
                <a:latin typeface="Century Gothic" panose="020B0502020202020204" pitchFamily="34" charset="0"/>
                <a:ea typeface="+mj-ea"/>
                <a:cs typeface="Arial"/>
              </a:rPr>
              <a:t>Lo</a:t>
            </a:r>
            <a:r>
              <a:rPr lang="it-IT" sz="2000" b="1" dirty="0" smtClean="0">
                <a:solidFill>
                  <a:srgbClr val="003A79"/>
                </a:solidFill>
                <a:latin typeface="Century Gothic" panose="020B0502020202020204" pitchFamily="34" charset="0"/>
                <a:ea typeface="+mj-ea"/>
                <a:cs typeface="Arial"/>
              </a:rPr>
              <a:t> </a:t>
            </a:r>
            <a:r>
              <a:rPr lang="it-IT" sz="2000" b="1" dirty="0" err="1" smtClean="0">
                <a:solidFill>
                  <a:srgbClr val="003A79"/>
                </a:solidFill>
                <a:latin typeface="Century Gothic" panose="020B0502020202020204" pitchFamily="34" charset="0"/>
                <a:ea typeface="+mj-ea"/>
                <a:cs typeface="Arial"/>
              </a:rPr>
              <a:t>Shipbuilding</a:t>
            </a:r>
            <a:r>
              <a:rPr lang="it-IT" sz="2000" b="1" dirty="0">
                <a:solidFill>
                  <a:srgbClr val="003A79"/>
                </a:solidFill>
                <a:latin typeface="Century Gothic" panose="020B0502020202020204" pitchFamily="34" charset="0"/>
                <a:ea typeface="+mj-ea"/>
                <a:cs typeface="Arial"/>
              </a:rPr>
              <a:t>:  </a:t>
            </a:r>
            <a:r>
              <a:rPr lang="it-IT" sz="2000" b="1" dirty="0" smtClean="0">
                <a:solidFill>
                  <a:srgbClr val="003A79"/>
                </a:solidFill>
                <a:latin typeface="Century Gothic" panose="020B0502020202020204" pitchFamily="34" charset="0"/>
                <a:ea typeface="+mj-ea"/>
                <a:cs typeface="Arial"/>
              </a:rPr>
              <a:t>il valore dell’</a:t>
            </a:r>
            <a:r>
              <a:rPr lang="it-IT" sz="2000" b="1" dirty="0" err="1" smtClean="0">
                <a:solidFill>
                  <a:srgbClr val="003A79"/>
                </a:solidFill>
                <a:latin typeface="Century Gothic" panose="020B0502020202020204" pitchFamily="34" charset="0"/>
                <a:ea typeface="+mj-ea"/>
                <a:cs typeface="Arial"/>
              </a:rPr>
              <a:t>Orderbook</a:t>
            </a:r>
            <a:endParaRPr lang="it-IT" sz="2000" b="1" dirty="0">
              <a:solidFill>
                <a:srgbClr val="003A79"/>
              </a:solidFill>
              <a:latin typeface="Century Gothic" panose="020B0502020202020204" pitchFamily="34" charset="0"/>
              <a:ea typeface="+mj-ea"/>
              <a:cs typeface="Aria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824" t="4114" r="9236" b="8464"/>
          <a:stretch/>
        </p:blipFill>
        <p:spPr bwMode="auto">
          <a:xfrm>
            <a:off x="233018" y="1117316"/>
            <a:ext cx="4465300" cy="3006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246770" y="4299942"/>
            <a:ext cx="1444626" cy="215444"/>
          </a:xfrm>
          <a:prstGeom prst="rect">
            <a:avLst/>
          </a:prstGeom>
        </p:spPr>
        <p:txBody>
          <a:bodyPr wrap="none">
            <a:spAutoFit/>
          </a:bodyPr>
          <a:lstStyle/>
          <a:p>
            <a:r>
              <a:rPr lang="it-IT" sz="800" dirty="0">
                <a:solidFill>
                  <a:prstClr val="black"/>
                </a:solidFill>
                <a:latin typeface="Century Gothic" pitchFamily="34" charset="0"/>
              </a:rPr>
              <a:t>Fonte: </a:t>
            </a:r>
            <a:r>
              <a:rPr lang="it-IT" sz="800" dirty="0" smtClean="0">
                <a:solidFill>
                  <a:prstClr val="black"/>
                </a:solidFill>
                <a:latin typeface="Century Gothic" pitchFamily="34" charset="0"/>
              </a:rPr>
              <a:t>AMI and </a:t>
            </a:r>
            <a:r>
              <a:rPr lang="it-IT" sz="800" dirty="0" err="1" smtClean="0">
                <a:solidFill>
                  <a:prstClr val="black"/>
                </a:solidFill>
                <a:latin typeface="Century Gothic" pitchFamily="34" charset="0"/>
              </a:rPr>
              <a:t>Clarksons</a:t>
            </a:r>
            <a:endParaRPr lang="it-IT" sz="800" dirty="0"/>
          </a:p>
        </p:txBody>
      </p:sp>
      <p:sp>
        <p:nvSpPr>
          <p:cNvPr id="7" name="Rettangolo 6"/>
          <p:cNvSpPr/>
          <p:nvPr/>
        </p:nvSpPr>
        <p:spPr>
          <a:xfrm>
            <a:off x="5220072" y="1117316"/>
            <a:ext cx="3816423" cy="2321854"/>
          </a:xfrm>
          <a:prstGeom prst="rect">
            <a:avLst/>
          </a:prstGeom>
        </p:spPr>
        <p:txBody>
          <a:bodyPr wrap="square">
            <a:spAutoFit/>
          </a:bodyPr>
          <a:lstStyle/>
          <a:p>
            <a:pPr marL="269875" indent="-269875" defTabSz="457200">
              <a:lnSpc>
                <a:spcPct val="125000"/>
              </a:lnSpc>
              <a:spcBef>
                <a:spcPct val="0"/>
              </a:spcBef>
              <a:spcAft>
                <a:spcPts val="800"/>
              </a:spcAft>
              <a:buBlip>
                <a:blip r:embed="rId4"/>
              </a:buBlip>
              <a:defRPr/>
            </a:pPr>
            <a:r>
              <a:rPr lang="it-IT" sz="1400" dirty="0">
                <a:solidFill>
                  <a:prstClr val="black"/>
                </a:solidFill>
                <a:latin typeface="Century Gothic" pitchFamily="34" charset="0"/>
              </a:rPr>
              <a:t>Nel 2017, il valore dei nuovi contratti europei è stato di $ 22 miliardi (pari al 35% del valore totale dei nuovi ordini globali).</a:t>
            </a:r>
          </a:p>
          <a:p>
            <a:pPr marL="269875" indent="-269875" defTabSz="457200">
              <a:lnSpc>
                <a:spcPct val="125000"/>
              </a:lnSpc>
              <a:spcBef>
                <a:spcPct val="0"/>
              </a:spcBef>
              <a:spcAft>
                <a:spcPts val="800"/>
              </a:spcAft>
              <a:buBlip>
                <a:blip r:embed="rId4"/>
              </a:buBlip>
              <a:defRPr/>
            </a:pPr>
            <a:r>
              <a:rPr lang="it-IT" sz="1400" dirty="0">
                <a:solidFill>
                  <a:prstClr val="black"/>
                </a:solidFill>
                <a:latin typeface="Century Gothic" pitchFamily="34" charset="0"/>
              </a:rPr>
              <a:t> In termini di valore dell’</a:t>
            </a:r>
            <a:r>
              <a:rPr lang="it-IT" sz="1400" dirty="0" err="1">
                <a:solidFill>
                  <a:prstClr val="black"/>
                </a:solidFill>
                <a:latin typeface="Century Gothic" pitchFamily="34" charset="0"/>
              </a:rPr>
              <a:t>orderbook</a:t>
            </a:r>
            <a:r>
              <a:rPr lang="it-IT" sz="1400" dirty="0">
                <a:solidFill>
                  <a:prstClr val="black"/>
                </a:solidFill>
                <a:latin typeface="Century Gothic" pitchFamily="34" charset="0"/>
              </a:rPr>
              <a:t>, l'industria europea delle costruzioni navali è maggiore di quella asiatica. (</a:t>
            </a:r>
            <a:r>
              <a:rPr lang="it-IT" sz="900" dirty="0">
                <a:solidFill>
                  <a:prstClr val="black"/>
                </a:solidFill>
                <a:latin typeface="Century Gothic" pitchFamily="34" charset="0"/>
              </a:rPr>
              <a:t>Fonte: SEA EUROPE 2017)</a:t>
            </a:r>
            <a:endParaRPr lang="it-IT" altLang="it-IT" sz="900" dirty="0">
              <a:solidFill>
                <a:prstClr val="black"/>
              </a:solidFill>
              <a:latin typeface="Century Gothic" pitchFamily="34" charset="0"/>
              <a:sym typeface="Apex New Medium" pitchFamily="50" charset="0"/>
            </a:endParaRPr>
          </a:p>
        </p:txBody>
      </p:sp>
    </p:spTree>
    <p:extLst>
      <p:ext uri="{BB962C8B-B14F-4D97-AF65-F5344CB8AC3E}">
        <p14:creationId xmlns:p14="http://schemas.microsoft.com/office/powerpoint/2010/main" xmlns="" val="1102471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971841B9-DEBF-40AE-AD3F-C2F49559AED5}" type="slidenum">
              <a:rPr lang="it-IT" smtClean="0">
                <a:solidFill>
                  <a:prstClr val="black">
                    <a:tint val="75000"/>
                  </a:prstClr>
                </a:solidFill>
              </a:rPr>
              <a:pPr/>
              <a:t>21</a:t>
            </a:fld>
            <a:endParaRPr lang="it-IT">
              <a:solidFill>
                <a:prstClr val="black">
                  <a:tint val="75000"/>
                </a:prstClr>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3" t="6894" r="5662" b="7683"/>
          <a:stretch/>
        </p:blipFill>
        <p:spPr bwMode="auto">
          <a:xfrm>
            <a:off x="249758" y="1085383"/>
            <a:ext cx="5660484" cy="2875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6228184" y="1117316"/>
            <a:ext cx="2808311" cy="3141886"/>
          </a:xfrm>
          <a:prstGeom prst="rect">
            <a:avLst/>
          </a:prstGeom>
        </p:spPr>
        <p:txBody>
          <a:bodyPr wrap="square">
            <a:spAutoFit/>
          </a:bodyPr>
          <a:lstStyle/>
          <a:p>
            <a:pPr marL="269875" indent="-269875" defTabSz="457200">
              <a:lnSpc>
                <a:spcPct val="114000"/>
              </a:lnSpc>
              <a:spcBef>
                <a:spcPct val="0"/>
              </a:spcBef>
              <a:spcAft>
                <a:spcPts val="800"/>
              </a:spcAft>
              <a:buClr>
                <a:srgbClr val="003A79"/>
              </a:buClr>
              <a:buSzPct val="140000"/>
              <a:buBlip>
                <a:blip r:embed="rId4"/>
              </a:buBlip>
              <a:tabLst>
                <a:tab pos="266700" algn="l"/>
              </a:tabLst>
              <a:defRPr/>
            </a:pPr>
            <a:r>
              <a:rPr lang="it-IT" sz="1400" dirty="0">
                <a:solidFill>
                  <a:prstClr val="black"/>
                </a:solidFill>
                <a:latin typeface="Century Gothic" pitchFamily="34" charset="0"/>
                <a:cs typeface="Arial"/>
              </a:rPr>
              <a:t>L'ordinativo europeo per tipo di nave mostra la progressiva specializzazione dei costruttori navali europei in navi complesse e ad alta tecnologia (ad esempio navi passeggeri, ONCCV). </a:t>
            </a:r>
          </a:p>
          <a:p>
            <a:pPr marL="269875" indent="-269875" defTabSz="457200">
              <a:lnSpc>
                <a:spcPct val="114000"/>
              </a:lnSpc>
              <a:spcBef>
                <a:spcPct val="0"/>
              </a:spcBef>
              <a:spcAft>
                <a:spcPts val="800"/>
              </a:spcAft>
              <a:buClr>
                <a:srgbClr val="003A79"/>
              </a:buClr>
              <a:buSzPct val="140000"/>
              <a:buBlip>
                <a:blip r:embed="rId4"/>
              </a:buBlip>
              <a:tabLst>
                <a:tab pos="266700" algn="l"/>
              </a:tabLst>
              <a:defRPr/>
            </a:pPr>
            <a:r>
              <a:rPr lang="it-IT" sz="1400" dirty="0">
                <a:solidFill>
                  <a:prstClr val="black"/>
                </a:solidFill>
                <a:latin typeface="Century Gothic" pitchFamily="34" charset="0"/>
                <a:cs typeface="Arial"/>
              </a:rPr>
              <a:t>Nel 2017, questi hanno rappresentato oltre il 90% del portafoglio ordini europeo. </a:t>
            </a:r>
          </a:p>
        </p:txBody>
      </p:sp>
      <p:sp>
        <p:nvSpPr>
          <p:cNvPr id="6" name="Rettangolo 5"/>
          <p:cNvSpPr/>
          <p:nvPr/>
        </p:nvSpPr>
        <p:spPr>
          <a:xfrm>
            <a:off x="157692" y="4043758"/>
            <a:ext cx="4572000" cy="215444"/>
          </a:xfrm>
          <a:prstGeom prst="rect">
            <a:avLst/>
          </a:prstGeom>
        </p:spPr>
        <p:txBody>
          <a:bodyPr>
            <a:spAutoFit/>
          </a:bodyPr>
          <a:lstStyle/>
          <a:p>
            <a:r>
              <a:rPr lang="it-IT" sz="800" dirty="0" smtClean="0">
                <a:latin typeface="Century Gothic" panose="020B0502020202020204" pitchFamily="34" charset="0"/>
                <a:cs typeface="Arial" panose="020B0604020202020204" pitchFamily="34" charset="0"/>
              </a:rPr>
              <a:t>Fonte</a:t>
            </a:r>
            <a:r>
              <a:rPr lang="it-IT" sz="800" dirty="0">
                <a:latin typeface="Century Gothic" panose="020B0502020202020204" pitchFamily="34" charset="0"/>
                <a:cs typeface="Arial" panose="020B0604020202020204" pitchFamily="34" charset="0"/>
              </a:rPr>
              <a:t>: </a:t>
            </a:r>
            <a:r>
              <a:rPr lang="it-IT" sz="800" dirty="0" smtClean="0">
                <a:latin typeface="Century Gothic" panose="020B0502020202020204" pitchFamily="34" charset="0"/>
                <a:cs typeface="Arial" panose="020B0604020202020204" pitchFamily="34" charset="0"/>
              </a:rPr>
              <a:t>Sea Europe 2017</a:t>
            </a:r>
            <a:endParaRPr lang="it-IT" sz="800" dirty="0">
              <a:latin typeface="Century Gothic" panose="020B0502020202020204" pitchFamily="34" charset="0"/>
              <a:cs typeface="Arial" panose="020B0604020202020204" pitchFamily="34" charset="0"/>
            </a:endParaRPr>
          </a:p>
        </p:txBody>
      </p:sp>
      <p:sp>
        <p:nvSpPr>
          <p:cNvPr id="7" name="Rettangolo 6"/>
          <p:cNvSpPr/>
          <p:nvPr/>
        </p:nvSpPr>
        <p:spPr>
          <a:xfrm>
            <a:off x="234918" y="-10923"/>
            <a:ext cx="8354690" cy="577850"/>
          </a:xfrm>
          <a:prstGeom prst="rect">
            <a:avLst/>
          </a:prstGeom>
        </p:spPr>
        <p:txBody>
          <a:bodyPr wrap="square">
            <a:spAutoFit/>
          </a:bodyPr>
          <a:lstStyle/>
          <a:p>
            <a:pPr algn="just">
              <a:lnSpc>
                <a:spcPct val="150000"/>
              </a:lnSpc>
              <a:spcAft>
                <a:spcPts val="600"/>
              </a:spcAft>
              <a:tabLst>
                <a:tab pos="215900" algn="l"/>
              </a:tabLst>
              <a:defRPr/>
            </a:pPr>
            <a:r>
              <a:rPr lang="it-IT" sz="2400" b="1" dirty="0">
                <a:solidFill>
                  <a:srgbClr val="003A79"/>
                </a:solidFill>
                <a:latin typeface="Century Gothic" panose="020B0502020202020204" pitchFamily="34" charset="0"/>
                <a:ea typeface="+mj-ea"/>
                <a:cs typeface="Arial"/>
              </a:rPr>
              <a:t>La «specializzazione high-tech» dell’Europa</a:t>
            </a:r>
          </a:p>
        </p:txBody>
      </p:sp>
    </p:spTree>
    <p:extLst>
      <p:ext uri="{BB962C8B-B14F-4D97-AF65-F5344CB8AC3E}">
        <p14:creationId xmlns:p14="http://schemas.microsoft.com/office/powerpoint/2010/main" xmlns="" val="1238670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3528" y="6345100"/>
            <a:ext cx="2287806" cy="261610"/>
          </a:xfrm>
          <a:prstGeom prst="rect">
            <a:avLst/>
          </a:prstGeom>
          <a:noFill/>
        </p:spPr>
        <p:txBody>
          <a:bodyPr wrap="none" rtlCol="0">
            <a:spAutoFit/>
          </a:bodyPr>
          <a:lstStyle/>
          <a:p>
            <a:pPr algn="r" fontAlgn="auto">
              <a:spcBef>
                <a:spcPts val="0"/>
              </a:spcBef>
              <a:spcAft>
                <a:spcPts val="0"/>
              </a:spcAft>
            </a:pPr>
            <a:r>
              <a:rPr lang="it-IT" sz="1100" b="0" u="none" dirty="0">
                <a:solidFill>
                  <a:prstClr val="black"/>
                </a:solidFill>
                <a:latin typeface="Arial" panose="020B0604020202020204" pitchFamily="34" charset="0"/>
                <a:cs typeface="Arial" panose="020B0604020202020204" pitchFamily="34" charset="0"/>
              </a:rPr>
              <a:t>Source: SRM on </a:t>
            </a:r>
            <a:r>
              <a:rPr lang="it-IT" sz="1100" b="0" u="none" dirty="0" err="1">
                <a:solidFill>
                  <a:prstClr val="black"/>
                </a:solidFill>
                <a:latin typeface="Arial" panose="020B0604020202020204" pitchFamily="34" charset="0"/>
                <a:cs typeface="Arial" panose="020B0604020202020204" pitchFamily="34" charset="0"/>
              </a:rPr>
              <a:t>Eurostat</a:t>
            </a:r>
            <a:r>
              <a:rPr lang="it-IT" sz="1100" b="0" u="none" dirty="0">
                <a:solidFill>
                  <a:prstClr val="black"/>
                </a:solidFill>
                <a:latin typeface="Arial" panose="020B0604020202020204" pitchFamily="34" charset="0"/>
                <a:cs typeface="Arial" panose="020B0604020202020204" pitchFamily="34" charset="0"/>
              </a:rPr>
              <a:t>,  2018  </a:t>
            </a:r>
          </a:p>
        </p:txBody>
      </p:sp>
      <p:sp>
        <p:nvSpPr>
          <p:cNvPr id="9" name="Rettangolo 8"/>
          <p:cNvSpPr/>
          <p:nvPr/>
        </p:nvSpPr>
        <p:spPr>
          <a:xfrm>
            <a:off x="35496" y="44624"/>
            <a:ext cx="9108504" cy="538609"/>
          </a:xfrm>
          <a:prstGeom prst="rect">
            <a:avLst/>
          </a:prstGeom>
          <a:noFill/>
          <a:ln w="9525">
            <a:noFill/>
            <a:miter lim="800000"/>
            <a:headEnd/>
            <a:tailEnd/>
          </a:ln>
        </p:spPr>
        <p:txBody>
          <a:bodyPr>
            <a:spAutoFit/>
          </a:bodyPr>
          <a:lstStyle/>
          <a:p>
            <a:pPr>
              <a:spcBef>
                <a:spcPts val="40"/>
              </a:spcBef>
              <a:spcAft>
                <a:spcPts val="40"/>
              </a:spcAft>
            </a:pPr>
            <a:r>
              <a:rPr lang="it-IT" sz="2900" b="1" spc="-70" dirty="0" smtClean="0">
                <a:solidFill>
                  <a:srgbClr val="003A79"/>
                </a:solidFill>
                <a:latin typeface="Century Gothic" panose="020B0502020202020204" pitchFamily="34" charset="0"/>
                <a:ea typeface="+mj-ea"/>
                <a:cs typeface="Arial"/>
              </a:rPr>
              <a:t>Il </a:t>
            </a:r>
            <a:r>
              <a:rPr lang="it-IT" sz="2900" b="1" spc="-70" dirty="0" err="1" smtClean="0">
                <a:solidFill>
                  <a:srgbClr val="003A79"/>
                </a:solidFill>
                <a:latin typeface="Century Gothic" panose="020B0502020202020204" pitchFamily="34" charset="0"/>
                <a:ea typeface="+mj-ea"/>
                <a:cs typeface="Arial"/>
              </a:rPr>
              <a:t>deep</a:t>
            </a:r>
            <a:r>
              <a:rPr lang="it-IT" sz="2900" b="1" spc="-70" dirty="0" smtClean="0">
                <a:solidFill>
                  <a:srgbClr val="003A79"/>
                </a:solidFill>
                <a:latin typeface="Century Gothic" panose="020B0502020202020204" pitchFamily="34" charset="0"/>
                <a:ea typeface="+mj-ea"/>
                <a:cs typeface="Arial"/>
              </a:rPr>
              <a:t> </a:t>
            </a:r>
            <a:r>
              <a:rPr lang="it-IT" sz="2900" b="1" spc="-70" dirty="0" err="1" smtClean="0">
                <a:solidFill>
                  <a:srgbClr val="003A79"/>
                </a:solidFill>
                <a:latin typeface="Century Gothic" panose="020B0502020202020204" pitchFamily="34" charset="0"/>
                <a:ea typeface="+mj-ea"/>
                <a:cs typeface="Arial"/>
              </a:rPr>
              <a:t>sea</a:t>
            </a:r>
            <a:r>
              <a:rPr lang="it-IT" sz="2900" b="1" spc="-70" dirty="0" smtClean="0">
                <a:solidFill>
                  <a:srgbClr val="003A79"/>
                </a:solidFill>
                <a:latin typeface="Century Gothic" panose="020B0502020202020204" pitchFamily="34" charset="0"/>
                <a:ea typeface="+mj-ea"/>
                <a:cs typeface="Arial"/>
              </a:rPr>
              <a:t> verso gli USA e la </a:t>
            </a:r>
            <a:r>
              <a:rPr lang="it-IT" sz="2900" b="1" i="1" spc="-70" dirty="0" err="1" smtClean="0">
                <a:solidFill>
                  <a:srgbClr val="003A79"/>
                </a:solidFill>
                <a:latin typeface="Century Gothic" panose="020B0502020202020204" pitchFamily="34" charset="0"/>
                <a:ea typeface="+mj-ea"/>
                <a:cs typeface="Arial"/>
              </a:rPr>
              <a:t>Trade</a:t>
            </a:r>
            <a:r>
              <a:rPr lang="it-IT" sz="2900" b="1" i="1" spc="-70" dirty="0" smtClean="0">
                <a:solidFill>
                  <a:srgbClr val="003A79"/>
                </a:solidFill>
                <a:latin typeface="Century Gothic" panose="020B0502020202020204" pitchFamily="34" charset="0"/>
                <a:ea typeface="+mj-ea"/>
                <a:cs typeface="Arial"/>
              </a:rPr>
              <a:t> war</a:t>
            </a:r>
            <a:r>
              <a:rPr lang="it-IT" sz="2900" b="1" spc="-70" dirty="0" smtClean="0">
                <a:solidFill>
                  <a:srgbClr val="003A79"/>
                </a:solidFill>
                <a:latin typeface="Century Gothic" panose="020B0502020202020204" pitchFamily="34" charset="0"/>
                <a:ea typeface="+mj-ea"/>
                <a:cs typeface="Arial"/>
              </a:rPr>
              <a:t>: </a:t>
            </a:r>
            <a:r>
              <a:rPr lang="it-IT" sz="2900" b="1" spc="-70" dirty="0">
                <a:solidFill>
                  <a:srgbClr val="003A79"/>
                </a:solidFill>
                <a:latin typeface="Century Gothic" panose="020B0502020202020204" pitchFamily="34" charset="0"/>
                <a:ea typeface="+mj-ea"/>
                <a:cs typeface="Arial"/>
              </a:rPr>
              <a:t>LSBCI</a:t>
            </a:r>
          </a:p>
        </p:txBody>
      </p:sp>
      <p:sp>
        <p:nvSpPr>
          <p:cNvPr id="10" name="CasellaDiTesto 9"/>
          <p:cNvSpPr txBox="1"/>
          <p:nvPr/>
        </p:nvSpPr>
        <p:spPr>
          <a:xfrm>
            <a:off x="66716" y="4577283"/>
            <a:ext cx="1593706" cy="246221"/>
          </a:xfrm>
          <a:prstGeom prst="rect">
            <a:avLst/>
          </a:prstGeom>
          <a:noFill/>
        </p:spPr>
        <p:txBody>
          <a:bodyPr wrap="none" rtlCol="0">
            <a:spAutoFit/>
          </a:bodyPr>
          <a:lstStyle/>
          <a:p>
            <a:pPr fontAlgn="auto">
              <a:spcBef>
                <a:spcPts val="0"/>
              </a:spcBef>
              <a:spcAft>
                <a:spcPts val="0"/>
              </a:spcAft>
            </a:pPr>
            <a:r>
              <a:rPr lang="it-IT" sz="1000" b="0" u="none" dirty="0">
                <a:solidFill>
                  <a:prstClr val="black"/>
                </a:solidFill>
                <a:latin typeface="Century Gothic" panose="020B0502020202020204" pitchFamily="34" charset="0"/>
                <a:cs typeface="Arial" panose="020B0604020202020204" pitchFamily="34" charset="0"/>
              </a:rPr>
              <a:t>Fonte: SRM su UNCTAD</a:t>
            </a:r>
          </a:p>
        </p:txBody>
      </p:sp>
      <p:sp>
        <p:nvSpPr>
          <p:cNvPr id="11" name="Rettangolo 10"/>
          <p:cNvSpPr/>
          <p:nvPr/>
        </p:nvSpPr>
        <p:spPr>
          <a:xfrm>
            <a:off x="6854150" y="987208"/>
            <a:ext cx="2289850" cy="3085460"/>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p>
            <a:pPr marL="269875" indent="-269875" defTabSz="457200">
              <a:spcBef>
                <a:spcPct val="0"/>
              </a:spcBef>
              <a:spcAft>
                <a:spcPts val="900"/>
              </a:spcAft>
              <a:buClr>
                <a:srgbClr val="003A79"/>
              </a:buClr>
              <a:buSzPct val="140000"/>
              <a:buBlip>
                <a:blip r:embed="rId3"/>
              </a:buBlip>
            </a:pPr>
            <a:r>
              <a:rPr lang="it-IT" sz="1400" dirty="0">
                <a:latin typeface="Century Gothic" pitchFamily="34" charset="0"/>
                <a:ea typeface="+mj-ea"/>
                <a:cs typeface="Arial"/>
              </a:rPr>
              <a:t>Si evidenzia </a:t>
            </a:r>
            <a:br>
              <a:rPr lang="it-IT" sz="1400" dirty="0">
                <a:latin typeface="Century Gothic" pitchFamily="34" charset="0"/>
                <a:ea typeface="+mj-ea"/>
                <a:cs typeface="Arial"/>
              </a:rPr>
            </a:br>
            <a:r>
              <a:rPr lang="en-US" sz="1400" dirty="0">
                <a:latin typeface="Century Gothic" pitchFamily="34" charset="0"/>
                <a:ea typeface="+mj-ea"/>
                <a:cs typeface="Arial"/>
              </a:rPr>
              <a:t>la </a:t>
            </a:r>
            <a:r>
              <a:rPr lang="en-US" sz="1400" b="1" dirty="0">
                <a:latin typeface="Century Gothic" pitchFamily="34" charset="0"/>
                <a:ea typeface="+mj-ea"/>
                <a:cs typeface="Arial"/>
              </a:rPr>
              <a:t>forte </a:t>
            </a:r>
            <a:r>
              <a:rPr lang="en-US" sz="1400" b="1" dirty="0" err="1">
                <a:latin typeface="Century Gothic" pitchFamily="34" charset="0"/>
                <a:ea typeface="+mj-ea"/>
                <a:cs typeface="Arial"/>
              </a:rPr>
              <a:t>interconnessione</a:t>
            </a:r>
            <a:r>
              <a:rPr lang="en-US" sz="1400" b="1" dirty="0">
                <a:latin typeface="Century Gothic" pitchFamily="34" charset="0"/>
                <a:ea typeface="+mj-ea"/>
                <a:cs typeface="Arial"/>
              </a:rPr>
              <a:t> </a:t>
            </a:r>
            <a:r>
              <a:rPr lang="en-US" sz="1400" dirty="0">
                <a:latin typeface="Century Gothic" pitchFamily="34" charset="0"/>
                <a:ea typeface="+mj-ea"/>
                <a:cs typeface="Arial"/>
              </a:rPr>
              <a:t>con </a:t>
            </a:r>
            <a:r>
              <a:rPr lang="en-US" sz="1400" dirty="0" err="1">
                <a:latin typeface="Century Gothic" pitchFamily="34" charset="0"/>
                <a:ea typeface="+mj-ea"/>
                <a:cs typeface="Arial"/>
              </a:rPr>
              <a:t>gli</a:t>
            </a:r>
            <a:r>
              <a:rPr lang="en-US" sz="1400" dirty="0">
                <a:latin typeface="Century Gothic" pitchFamily="34" charset="0"/>
                <a:ea typeface="+mj-ea"/>
                <a:cs typeface="Arial"/>
              </a:rPr>
              <a:t> </a:t>
            </a:r>
            <a:r>
              <a:rPr lang="en-US" sz="1400" b="1" dirty="0">
                <a:latin typeface="Century Gothic" pitchFamily="34" charset="0"/>
                <a:ea typeface="+mj-ea"/>
                <a:cs typeface="Arial"/>
              </a:rPr>
              <a:t>USA</a:t>
            </a:r>
          </a:p>
          <a:p>
            <a:pPr marL="269875" indent="-269875" defTabSz="457200">
              <a:spcBef>
                <a:spcPct val="0"/>
              </a:spcBef>
              <a:spcAft>
                <a:spcPts val="900"/>
              </a:spcAft>
              <a:buClr>
                <a:srgbClr val="003A79"/>
              </a:buClr>
              <a:buSzPct val="140000"/>
              <a:buBlip>
                <a:blip r:embed="rId3"/>
              </a:buBlip>
            </a:pPr>
            <a:r>
              <a:rPr lang="en-US" sz="1400" dirty="0" err="1">
                <a:latin typeface="Century Gothic" pitchFamily="34" charset="0"/>
                <a:ea typeface="+mj-ea"/>
                <a:cs typeface="Arial"/>
              </a:rPr>
              <a:t>Anche</a:t>
            </a:r>
            <a:r>
              <a:rPr lang="en-US" sz="1400" dirty="0">
                <a:latin typeface="Century Gothic" pitchFamily="34" charset="0"/>
                <a:ea typeface="+mj-ea"/>
                <a:cs typeface="Arial"/>
              </a:rPr>
              <a:t> </a:t>
            </a:r>
            <a:r>
              <a:rPr lang="en-US" sz="1400" dirty="0" err="1">
                <a:latin typeface="Century Gothic" pitchFamily="34" charset="0"/>
                <a:ea typeface="+mj-ea"/>
                <a:cs typeface="Arial"/>
              </a:rPr>
              <a:t>i</a:t>
            </a:r>
            <a:r>
              <a:rPr lang="en-US" sz="1400" dirty="0">
                <a:latin typeface="Century Gothic" pitchFamily="34" charset="0"/>
                <a:ea typeface="+mj-ea"/>
                <a:cs typeface="Arial"/>
              </a:rPr>
              <a:t> </a:t>
            </a:r>
            <a:r>
              <a:rPr lang="en-US" sz="1400" dirty="0" err="1">
                <a:latin typeface="Century Gothic" pitchFamily="34" charset="0"/>
                <a:ea typeface="+mj-ea"/>
                <a:cs typeface="Arial"/>
              </a:rPr>
              <a:t>porti</a:t>
            </a:r>
            <a:r>
              <a:rPr lang="en-US" sz="1400" dirty="0">
                <a:latin typeface="Century Gothic" pitchFamily="34" charset="0"/>
                <a:ea typeface="+mj-ea"/>
                <a:cs typeface="Arial"/>
              </a:rPr>
              <a:t> </a:t>
            </a:r>
            <a:r>
              <a:rPr lang="en-US" sz="1400" dirty="0" err="1">
                <a:latin typeface="Century Gothic" pitchFamily="34" charset="0"/>
                <a:ea typeface="+mj-ea"/>
                <a:cs typeface="Arial"/>
              </a:rPr>
              <a:t>tedeschi</a:t>
            </a:r>
            <a:r>
              <a:rPr lang="en-US" sz="1400" dirty="0">
                <a:latin typeface="Century Gothic" pitchFamily="34" charset="0"/>
                <a:ea typeface="+mj-ea"/>
                <a:cs typeface="Arial"/>
              </a:rPr>
              <a:t>, </a:t>
            </a:r>
            <a:r>
              <a:rPr lang="en-US" sz="1400" dirty="0" err="1">
                <a:latin typeface="Century Gothic" pitchFamily="34" charset="0"/>
                <a:ea typeface="+mj-ea"/>
                <a:cs typeface="Arial"/>
              </a:rPr>
              <a:t>spagnoli</a:t>
            </a:r>
            <a:r>
              <a:rPr lang="en-US" sz="1400" dirty="0">
                <a:latin typeface="Century Gothic" pitchFamily="34" charset="0"/>
                <a:ea typeface="+mj-ea"/>
                <a:cs typeface="Arial"/>
              </a:rPr>
              <a:t> </a:t>
            </a:r>
            <a:br>
              <a:rPr lang="en-US" sz="1400" dirty="0">
                <a:latin typeface="Century Gothic" pitchFamily="34" charset="0"/>
                <a:ea typeface="+mj-ea"/>
                <a:cs typeface="Arial"/>
              </a:rPr>
            </a:br>
            <a:r>
              <a:rPr lang="en-US" sz="1400" dirty="0">
                <a:latin typeface="Century Gothic" pitchFamily="34" charset="0"/>
                <a:ea typeface="+mj-ea"/>
                <a:cs typeface="Arial"/>
              </a:rPr>
              <a:t>e </a:t>
            </a:r>
            <a:r>
              <a:rPr lang="en-US" sz="1400" dirty="0" err="1">
                <a:latin typeface="Century Gothic" pitchFamily="34" charset="0"/>
                <a:ea typeface="+mj-ea"/>
                <a:cs typeface="Arial"/>
              </a:rPr>
              <a:t>francesi</a:t>
            </a:r>
            <a:r>
              <a:rPr lang="en-US" sz="1400" dirty="0">
                <a:latin typeface="Century Gothic" pitchFamily="34" charset="0"/>
                <a:ea typeface="+mj-ea"/>
                <a:cs typeface="Arial"/>
              </a:rPr>
              <a:t> </a:t>
            </a:r>
            <a:r>
              <a:rPr lang="en-US" sz="1400" dirty="0" err="1">
                <a:latin typeface="Century Gothic" pitchFamily="34" charset="0"/>
                <a:ea typeface="+mj-ea"/>
                <a:cs typeface="Arial"/>
              </a:rPr>
              <a:t>mostrano</a:t>
            </a:r>
            <a:r>
              <a:rPr lang="en-US" sz="1400" dirty="0">
                <a:latin typeface="Century Gothic" pitchFamily="34" charset="0"/>
                <a:ea typeface="+mj-ea"/>
                <a:cs typeface="Arial"/>
              </a:rPr>
              <a:t> </a:t>
            </a:r>
            <a:br>
              <a:rPr lang="en-US" sz="1400" dirty="0">
                <a:latin typeface="Century Gothic" pitchFamily="34" charset="0"/>
                <a:ea typeface="+mj-ea"/>
                <a:cs typeface="Arial"/>
              </a:rPr>
            </a:br>
            <a:r>
              <a:rPr lang="en-US" sz="1400" dirty="0" err="1">
                <a:latin typeface="Century Gothic" pitchFamily="34" charset="0"/>
                <a:ea typeface="+mj-ea"/>
                <a:cs typeface="Arial"/>
              </a:rPr>
              <a:t>valori</a:t>
            </a:r>
            <a:r>
              <a:rPr lang="en-US" sz="1400" dirty="0">
                <a:latin typeface="Century Gothic" pitchFamily="34" charset="0"/>
                <a:ea typeface="+mj-ea"/>
                <a:cs typeface="Arial"/>
              </a:rPr>
              <a:t> </a:t>
            </a:r>
            <a:br>
              <a:rPr lang="en-US" sz="1400" dirty="0">
                <a:latin typeface="Century Gothic" pitchFamily="34" charset="0"/>
                <a:ea typeface="+mj-ea"/>
                <a:cs typeface="Arial"/>
              </a:rPr>
            </a:br>
            <a:r>
              <a:rPr lang="en-US" sz="1400" dirty="0" err="1">
                <a:latin typeface="Century Gothic" pitchFamily="34" charset="0"/>
                <a:ea typeface="+mj-ea"/>
                <a:cs typeface="Arial"/>
              </a:rPr>
              <a:t>analoghi</a:t>
            </a:r>
            <a:endParaRPr lang="it-IT" sz="1400" dirty="0">
              <a:latin typeface="Century Gothic" pitchFamily="34" charset="0"/>
              <a:ea typeface="+mj-ea"/>
              <a:cs typeface="Arial"/>
            </a:endParaRPr>
          </a:p>
        </p:txBody>
      </p:sp>
      <p:pic>
        <p:nvPicPr>
          <p:cNvPr id="6" name="Immagin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7406" y="796613"/>
            <a:ext cx="6696744" cy="3765528"/>
          </a:xfrm>
          <a:prstGeom prst="rect">
            <a:avLst/>
          </a:prstGeom>
        </p:spPr>
      </p:pic>
    </p:spTree>
    <p:extLst>
      <p:ext uri="{BB962C8B-B14F-4D97-AF65-F5344CB8AC3E}">
        <p14:creationId xmlns:p14="http://schemas.microsoft.com/office/powerpoint/2010/main" xmlns="" val="645374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256" y="623164"/>
            <a:ext cx="5850904" cy="4200721"/>
          </a:xfrm>
          <a:prstGeom prst="rect">
            <a:avLst/>
          </a:prstGeom>
        </p:spPr>
      </p:pic>
      <p:sp>
        <p:nvSpPr>
          <p:cNvPr id="4" name="Rettangolo 3"/>
          <p:cNvSpPr/>
          <p:nvPr/>
        </p:nvSpPr>
        <p:spPr>
          <a:xfrm>
            <a:off x="4788024" y="3723878"/>
            <a:ext cx="184688" cy="276977"/>
          </a:xfrm>
          <a:prstGeom prst="rect">
            <a:avLst/>
          </a:prstGeom>
        </p:spPr>
        <p:txBody>
          <a:bodyPr wrap="none" lIns="91419" tIns="45709" rIns="91419" bIns="45709">
            <a:spAutoFit/>
          </a:bodyPr>
          <a:lstStyle/>
          <a:p>
            <a:endParaRPr lang="it-IT" sz="1200" dirty="0"/>
          </a:p>
        </p:txBody>
      </p:sp>
      <p:sp>
        <p:nvSpPr>
          <p:cNvPr id="5" name="Text Box 3"/>
          <p:cNvSpPr txBox="1">
            <a:spLocks noChangeArrowheads="1"/>
          </p:cNvSpPr>
          <p:nvPr/>
        </p:nvSpPr>
        <p:spPr bwMode="auto">
          <a:xfrm>
            <a:off x="-180528" y="62636"/>
            <a:ext cx="9068977" cy="560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lstStyle>
            <a:lvl1pPr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eaLnBrk="0" fontAlgn="base" hangingPunct="0">
              <a:spcBef>
                <a:spcPct val="0"/>
              </a:spcBef>
              <a:spcAft>
                <a:spcPct val="0"/>
              </a:spcAft>
              <a:defRPr sz="1500" b="1" u="sng">
                <a:solidFill>
                  <a:schemeClr val="tx1"/>
                </a:solidFill>
                <a:latin typeface="Arial" charset="0"/>
              </a:defRPr>
            </a:lvl6pPr>
            <a:lvl7pPr marL="2971800" indent="-228600" eaLnBrk="0" fontAlgn="base" hangingPunct="0">
              <a:spcBef>
                <a:spcPct val="0"/>
              </a:spcBef>
              <a:spcAft>
                <a:spcPct val="0"/>
              </a:spcAft>
              <a:defRPr sz="1500" b="1" u="sng">
                <a:solidFill>
                  <a:schemeClr val="tx1"/>
                </a:solidFill>
                <a:latin typeface="Arial" charset="0"/>
              </a:defRPr>
            </a:lvl7pPr>
            <a:lvl8pPr marL="3429000" indent="-228600" eaLnBrk="0" fontAlgn="base" hangingPunct="0">
              <a:spcBef>
                <a:spcPct val="0"/>
              </a:spcBef>
              <a:spcAft>
                <a:spcPct val="0"/>
              </a:spcAft>
              <a:defRPr sz="1500" b="1" u="sng">
                <a:solidFill>
                  <a:schemeClr val="tx1"/>
                </a:solidFill>
                <a:latin typeface="Arial" charset="0"/>
              </a:defRPr>
            </a:lvl8pPr>
            <a:lvl9pPr marL="3886200" indent="-228600" eaLnBrk="0" fontAlgn="base" hangingPunct="0">
              <a:spcBef>
                <a:spcPct val="0"/>
              </a:spcBef>
              <a:spcAft>
                <a:spcPct val="0"/>
              </a:spcAft>
              <a:defRPr sz="1500" b="1" u="sng">
                <a:solidFill>
                  <a:schemeClr val="tx1"/>
                </a:solidFill>
                <a:latin typeface="Arial" charset="0"/>
              </a:defRPr>
            </a:lvl9pPr>
          </a:lstStyle>
          <a:p>
            <a:pPr marL="182520" eaLnBrk="1" hangingPunct="1">
              <a:buClr>
                <a:srgbClr val="FFCC00"/>
              </a:buClr>
              <a:buSzPct val="140000"/>
            </a:pPr>
            <a:r>
              <a:rPr lang="it-IT" sz="2800" u="none" dirty="0" smtClean="0">
                <a:solidFill>
                  <a:srgbClr val="003A79"/>
                </a:solidFill>
                <a:latin typeface="Century Gothic" panose="020B0502020202020204" pitchFamily="34" charset="0"/>
                <a:ea typeface="+mj-ea"/>
                <a:cs typeface="Arial"/>
              </a:rPr>
              <a:t>Non solo </a:t>
            </a:r>
            <a:r>
              <a:rPr lang="it-IT" sz="2800" u="none" dirty="0" err="1" smtClean="0">
                <a:solidFill>
                  <a:srgbClr val="003A79"/>
                </a:solidFill>
                <a:latin typeface="Century Gothic" panose="020B0502020202020204" pitchFamily="34" charset="0"/>
                <a:ea typeface="+mj-ea"/>
                <a:cs typeface="Arial"/>
              </a:rPr>
              <a:t>container…anche</a:t>
            </a:r>
            <a:r>
              <a:rPr lang="it-IT" sz="2800" u="none" dirty="0" smtClean="0">
                <a:solidFill>
                  <a:srgbClr val="003A79"/>
                </a:solidFill>
                <a:latin typeface="Century Gothic" panose="020B0502020202020204" pitchFamily="34" charset="0"/>
                <a:ea typeface="+mj-ea"/>
                <a:cs typeface="Arial"/>
              </a:rPr>
              <a:t> </a:t>
            </a:r>
            <a:r>
              <a:rPr lang="it-IT" sz="2800" u="none" dirty="0" err="1" smtClean="0">
                <a:solidFill>
                  <a:srgbClr val="003A79"/>
                </a:solidFill>
                <a:latin typeface="Century Gothic" panose="020B0502020202020204" pitchFamily="34" charset="0"/>
                <a:ea typeface="+mj-ea"/>
                <a:cs typeface="Arial"/>
              </a:rPr>
              <a:t>energy</a:t>
            </a:r>
            <a:endParaRPr lang="it-IT" sz="2800" u="none" dirty="0">
              <a:solidFill>
                <a:srgbClr val="003A79"/>
              </a:solidFill>
              <a:latin typeface="Century Gothic" panose="020B0502020202020204" pitchFamily="34" charset="0"/>
              <a:ea typeface="+mj-ea"/>
              <a:cs typeface="Arial"/>
            </a:endParaRPr>
          </a:p>
        </p:txBody>
      </p:sp>
      <p:sp>
        <p:nvSpPr>
          <p:cNvPr id="6" name="Rettangolo 5"/>
          <p:cNvSpPr/>
          <p:nvPr/>
        </p:nvSpPr>
        <p:spPr>
          <a:xfrm>
            <a:off x="5944696" y="915566"/>
            <a:ext cx="2948297" cy="3277820"/>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p>
            <a:pPr marL="269875" indent="-269875" defTabSz="457200">
              <a:lnSpc>
                <a:spcPct val="114000"/>
              </a:lnSpc>
              <a:spcBef>
                <a:spcPct val="0"/>
              </a:spcBef>
              <a:spcAft>
                <a:spcPts val="600"/>
              </a:spcAft>
              <a:buClr>
                <a:srgbClr val="003A79"/>
              </a:buClr>
              <a:buSzPct val="140000"/>
              <a:buBlip>
                <a:blip r:embed="rId4"/>
              </a:buBlip>
            </a:pPr>
            <a:r>
              <a:rPr lang="it-IT" sz="1400" dirty="0">
                <a:latin typeface="Century Gothic" pitchFamily="34" charset="0"/>
                <a:ea typeface="+mj-ea"/>
                <a:cs typeface="Arial"/>
              </a:rPr>
              <a:t>In Italia </a:t>
            </a:r>
            <a:r>
              <a:rPr lang="it-IT" sz="1400" b="1" dirty="0">
                <a:latin typeface="Century Gothic" pitchFamily="34" charset="0"/>
                <a:ea typeface="+mj-ea"/>
                <a:cs typeface="Arial"/>
              </a:rPr>
              <a:t>il fabbisogno energetico </a:t>
            </a:r>
            <a:r>
              <a:rPr lang="it-IT" sz="1400" dirty="0">
                <a:latin typeface="Century Gothic" pitchFamily="34" charset="0"/>
                <a:ea typeface="+mj-ea"/>
                <a:cs typeface="Arial"/>
              </a:rPr>
              <a:t>complessivo è pari a oltre 171 mln Toe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dirty="0" smtClean="0">
                <a:latin typeface="Century Gothic" pitchFamily="34" charset="0"/>
                <a:ea typeface="+mj-ea"/>
                <a:cs typeface="Arial"/>
              </a:rPr>
              <a:t>di </a:t>
            </a:r>
            <a:r>
              <a:rPr lang="it-IT" sz="1400" dirty="0">
                <a:latin typeface="Century Gothic" pitchFamily="34" charset="0"/>
                <a:ea typeface="+mj-ea"/>
                <a:cs typeface="Arial"/>
              </a:rPr>
              <a:t>cui </a:t>
            </a:r>
            <a:r>
              <a:rPr lang="it-IT" sz="1400" b="1" dirty="0">
                <a:latin typeface="Century Gothic" pitchFamily="34" charset="0"/>
                <a:ea typeface="+mj-ea"/>
                <a:cs typeface="Arial"/>
              </a:rPr>
              <a:t>circa  i ¾  è coperto dalla componente </a:t>
            </a:r>
            <a:r>
              <a:rPr lang="it-IT" sz="1400" b="1" dirty="0" err="1">
                <a:latin typeface="Century Gothic" pitchFamily="34" charset="0"/>
                <a:ea typeface="+mj-ea"/>
                <a:cs typeface="Arial"/>
              </a:rPr>
              <a:t>Oil&amp;Gas</a:t>
            </a:r>
            <a:r>
              <a:rPr lang="it-IT" sz="1400" dirty="0">
                <a:latin typeface="Century Gothic" pitchFamily="34" charset="0"/>
                <a:ea typeface="+mj-ea"/>
                <a:cs typeface="Arial"/>
              </a:rPr>
              <a:t>. Sebbene prevista in riduzione al 2035,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dirty="0" smtClean="0">
                <a:latin typeface="Century Gothic" pitchFamily="34" charset="0"/>
                <a:ea typeface="+mj-ea"/>
                <a:cs typeface="Arial"/>
              </a:rPr>
              <a:t>tale </a:t>
            </a:r>
            <a:r>
              <a:rPr lang="it-IT" sz="1400" dirty="0">
                <a:latin typeface="Century Gothic" pitchFamily="34" charset="0"/>
                <a:ea typeface="+mj-ea"/>
                <a:cs typeface="Arial"/>
              </a:rPr>
              <a:t>componente continuerà ad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dirty="0" smtClean="0">
                <a:latin typeface="Century Gothic" pitchFamily="34" charset="0"/>
                <a:ea typeface="+mj-ea"/>
                <a:cs typeface="Arial"/>
              </a:rPr>
              <a:t>essere </a:t>
            </a:r>
            <a:r>
              <a:rPr lang="it-IT" sz="1400" dirty="0">
                <a:latin typeface="Century Gothic" pitchFamily="34" charset="0"/>
                <a:ea typeface="+mj-ea"/>
                <a:cs typeface="Arial"/>
              </a:rPr>
              <a:t>elevata.  </a:t>
            </a:r>
          </a:p>
          <a:p>
            <a:pPr marL="269875" indent="-269875" defTabSz="457200">
              <a:lnSpc>
                <a:spcPct val="114000"/>
              </a:lnSpc>
              <a:spcBef>
                <a:spcPct val="0"/>
              </a:spcBef>
              <a:spcAft>
                <a:spcPts val="600"/>
              </a:spcAft>
              <a:buClr>
                <a:srgbClr val="003A79"/>
              </a:buClr>
              <a:buSzPct val="140000"/>
              <a:buBlip>
                <a:blip r:embed="rId4"/>
              </a:buBlip>
            </a:pPr>
            <a:r>
              <a:rPr lang="it-IT" sz="1400" b="1" dirty="0">
                <a:latin typeface="Century Gothic" pitchFamily="34" charset="0"/>
                <a:ea typeface="+mj-ea"/>
                <a:cs typeface="Arial"/>
              </a:rPr>
              <a:t>188 mln </a:t>
            </a:r>
            <a:r>
              <a:rPr lang="it-IT" sz="1400" b="1" dirty="0" err="1">
                <a:latin typeface="Century Gothic" pitchFamily="34" charset="0"/>
                <a:ea typeface="+mj-ea"/>
                <a:cs typeface="Arial"/>
              </a:rPr>
              <a:t>tonn</a:t>
            </a:r>
            <a:r>
              <a:rPr lang="it-IT" sz="1400" b="1" dirty="0">
                <a:latin typeface="Century Gothic" pitchFamily="34" charset="0"/>
                <a:ea typeface="+mj-ea"/>
                <a:cs typeface="Arial"/>
              </a:rPr>
              <a:t>. di rinfuse liquide </a:t>
            </a:r>
            <a:r>
              <a:rPr lang="it-IT" sz="1400" dirty="0">
                <a:latin typeface="Century Gothic" pitchFamily="34" charset="0"/>
                <a:ea typeface="+mj-ea"/>
                <a:cs typeface="Arial"/>
              </a:rPr>
              <a:t>sono state gestite </a:t>
            </a:r>
            <a:r>
              <a:rPr lang="it-IT" sz="1400" dirty="0" smtClean="0">
                <a:latin typeface="Century Gothic" pitchFamily="34" charset="0"/>
                <a:ea typeface="+mj-ea"/>
                <a:cs typeface="Arial"/>
              </a:rPr>
              <a:t/>
            </a:r>
            <a:br>
              <a:rPr lang="it-IT" sz="1400" dirty="0" smtClean="0">
                <a:latin typeface="Century Gothic" pitchFamily="34" charset="0"/>
                <a:ea typeface="+mj-ea"/>
                <a:cs typeface="Arial"/>
              </a:rPr>
            </a:br>
            <a:r>
              <a:rPr lang="it-IT" sz="1400" dirty="0" smtClean="0">
                <a:latin typeface="Century Gothic" pitchFamily="34" charset="0"/>
                <a:ea typeface="+mj-ea"/>
                <a:cs typeface="Arial"/>
              </a:rPr>
              <a:t>dai </a:t>
            </a:r>
            <a:r>
              <a:rPr lang="it-IT" sz="1400" dirty="0">
                <a:latin typeface="Century Gothic" pitchFamily="34" charset="0"/>
                <a:ea typeface="+mj-ea"/>
                <a:cs typeface="Arial"/>
              </a:rPr>
              <a:t>porti italiani. </a:t>
            </a:r>
          </a:p>
        </p:txBody>
      </p:sp>
      <p:sp>
        <p:nvSpPr>
          <p:cNvPr id="3" name="Rettangolo 2"/>
          <p:cNvSpPr/>
          <p:nvPr/>
        </p:nvSpPr>
        <p:spPr>
          <a:xfrm>
            <a:off x="251520" y="4767386"/>
            <a:ext cx="2141933" cy="230832"/>
          </a:xfrm>
          <a:prstGeom prst="rect">
            <a:avLst/>
          </a:prstGeom>
        </p:spPr>
        <p:txBody>
          <a:bodyPr wrap="none">
            <a:spAutoFit/>
          </a:bodyPr>
          <a:lstStyle/>
          <a:p>
            <a:r>
              <a:rPr lang="it-IT" sz="900" dirty="0">
                <a:latin typeface="Century Gothic" panose="020B0502020202020204" pitchFamily="34" charset="0"/>
                <a:cs typeface="Arial" panose="020B0604020202020204" pitchFamily="34" charset="0"/>
              </a:rPr>
              <a:t>Fonte: SRM su Nomisma e </a:t>
            </a:r>
            <a:r>
              <a:rPr lang="it-IT" sz="900" dirty="0" err="1">
                <a:latin typeface="Century Gothic" panose="020B0502020202020204" pitchFamily="34" charset="0"/>
                <a:cs typeface="Arial" panose="020B0604020202020204" pitchFamily="34" charset="0"/>
              </a:rPr>
              <a:t>Assoporti</a:t>
            </a:r>
            <a:endParaRPr lang="it-IT" sz="9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120542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 xmlns:a16="http://schemas.microsoft.com/office/drawing/2014/main" id="{2AEEA1A6-5DD3-4CED-958B-57AE37F04A41}"/>
              </a:ext>
            </a:extLst>
          </p:cNvPr>
          <p:cNvSpPr txBox="1">
            <a:spLocks noChangeArrowheads="1"/>
          </p:cNvSpPr>
          <p:nvPr/>
        </p:nvSpPr>
        <p:spPr bwMode="auto">
          <a:xfrm>
            <a:off x="35496" y="97211"/>
            <a:ext cx="845928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lstStyle>
            <a:defPPr>
              <a:defRPr lang="it-IT"/>
            </a:defPPr>
            <a:lvl1pPr marL="182520" defTabSz="914045">
              <a:spcAft>
                <a:spcPts val="300"/>
              </a:spcAft>
              <a:buClr>
                <a:srgbClr val="FFCC00"/>
              </a:buClr>
              <a:buSzPct val="140000"/>
              <a:defRPr sz="2900" b="1" u="none">
                <a:solidFill>
                  <a:srgbClr val="003A79"/>
                </a:solidFill>
                <a:latin typeface="Century Gothic" panose="020B0502020202020204" pitchFamily="34" charset="0"/>
                <a:cs typeface="Arial"/>
              </a:defRPr>
            </a:lvl1pPr>
            <a:lvl2pPr marL="742950" indent="-285750" eaLnBrk="0" hangingPunct="0">
              <a:defRPr sz="1500" b="1" u="sng">
                <a:latin typeface="Arial" charset="0"/>
              </a:defRPr>
            </a:lvl2pPr>
            <a:lvl3pPr marL="1143000" indent="-228600" eaLnBrk="0" hangingPunct="0">
              <a:defRPr sz="1500" b="1" u="sng">
                <a:latin typeface="Arial" charset="0"/>
              </a:defRPr>
            </a:lvl3pPr>
            <a:lvl4pPr marL="1600200" indent="-228600" eaLnBrk="0" hangingPunct="0">
              <a:defRPr sz="1500" b="1" u="sng">
                <a:latin typeface="Arial" charset="0"/>
              </a:defRPr>
            </a:lvl4pPr>
            <a:lvl5pPr marL="2057400" indent="-228600" eaLnBrk="0" hangingPunct="0">
              <a:defRPr sz="1500" b="1" u="sng">
                <a:latin typeface="Arial" charset="0"/>
              </a:defRPr>
            </a:lvl5pPr>
            <a:lvl6pPr marL="2514600" indent="-228600" eaLnBrk="0" fontAlgn="base" hangingPunct="0">
              <a:spcBef>
                <a:spcPct val="0"/>
              </a:spcBef>
              <a:spcAft>
                <a:spcPct val="0"/>
              </a:spcAft>
              <a:defRPr sz="1500" b="1" u="sng">
                <a:latin typeface="Arial" charset="0"/>
              </a:defRPr>
            </a:lvl6pPr>
            <a:lvl7pPr marL="2971800" indent="-228600" eaLnBrk="0" fontAlgn="base" hangingPunct="0">
              <a:spcBef>
                <a:spcPct val="0"/>
              </a:spcBef>
              <a:spcAft>
                <a:spcPct val="0"/>
              </a:spcAft>
              <a:defRPr sz="1500" b="1" u="sng">
                <a:latin typeface="Arial" charset="0"/>
              </a:defRPr>
            </a:lvl7pPr>
            <a:lvl8pPr marL="3429000" indent="-228600" eaLnBrk="0" fontAlgn="base" hangingPunct="0">
              <a:spcBef>
                <a:spcPct val="0"/>
              </a:spcBef>
              <a:spcAft>
                <a:spcPct val="0"/>
              </a:spcAft>
              <a:defRPr sz="1500" b="1" u="sng">
                <a:latin typeface="Arial" charset="0"/>
              </a:defRPr>
            </a:lvl8pPr>
            <a:lvl9pPr marL="3886200" indent="-228600" eaLnBrk="0" fontAlgn="base" hangingPunct="0">
              <a:spcBef>
                <a:spcPct val="0"/>
              </a:spcBef>
              <a:spcAft>
                <a:spcPct val="0"/>
              </a:spcAft>
              <a:defRPr sz="1500" b="1" u="sng">
                <a:latin typeface="Arial" charset="0"/>
              </a:defRPr>
            </a:lvl9pPr>
          </a:lstStyle>
          <a:p>
            <a:r>
              <a:rPr lang="it-IT" dirty="0" smtClean="0"/>
              <a:t>Esiste un ruolo per questi strumenti ?</a:t>
            </a:r>
            <a:endParaRPr lang="it-IT" dirty="0"/>
          </a:p>
        </p:txBody>
      </p:sp>
      <p:graphicFrame>
        <p:nvGraphicFramePr>
          <p:cNvPr id="3" name="Grafico 2">
            <a:extLst>
              <a:ext uri="{FF2B5EF4-FFF2-40B4-BE49-F238E27FC236}">
                <a16:creationId xmlns="" xmlns:a16="http://schemas.microsoft.com/office/drawing/2014/main" id="{65213A9D-1EC5-48E8-9875-8DE82C104E93}"/>
              </a:ext>
            </a:extLst>
          </p:cNvPr>
          <p:cNvGraphicFramePr>
            <a:graphicFrameLocks/>
          </p:cNvGraphicFramePr>
          <p:nvPr>
            <p:extLst>
              <p:ext uri="{D42A27DB-BD31-4B8C-83A1-F6EECF244321}">
                <p14:modId xmlns:p14="http://schemas.microsoft.com/office/powerpoint/2010/main" xmlns="" val="3176941661"/>
              </p:ext>
            </p:extLst>
          </p:nvPr>
        </p:nvGraphicFramePr>
        <p:xfrm>
          <a:off x="107685" y="710910"/>
          <a:ext cx="8856984" cy="31997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1">
            <a:extLst>
              <a:ext uri="{FF2B5EF4-FFF2-40B4-BE49-F238E27FC236}">
                <a16:creationId xmlns="" xmlns:a16="http://schemas.microsoft.com/office/drawing/2014/main" id="{5ABB4101-16D1-47B6-BA96-6C31641B5327}"/>
              </a:ext>
            </a:extLst>
          </p:cNvPr>
          <p:cNvSpPr txBox="1">
            <a:spLocks noChangeArrowheads="1"/>
          </p:cNvSpPr>
          <p:nvPr/>
        </p:nvSpPr>
        <p:spPr bwMode="auto">
          <a:xfrm>
            <a:off x="5532319" y="3910619"/>
            <a:ext cx="3432350" cy="215444"/>
          </a:xfrm>
          <a:prstGeom prst="rect">
            <a:avLst/>
          </a:prstGeom>
          <a:noFill/>
        </p:spPr>
        <p:txBody>
          <a:bodyPr wrap="none">
            <a:spAutoFit/>
          </a:bodyPr>
          <a:lstStyle>
            <a:defPPr>
              <a:defRPr lang="it-IT"/>
            </a:defPPr>
            <a:lvl1pPr>
              <a:defRPr sz="1200" b="0" u="none" cap="small">
                <a:latin typeface="Arial" charset="0"/>
              </a:defRPr>
            </a:lvl1pPr>
          </a:lstStyle>
          <a:p>
            <a:pPr algn="r" fontAlgn="auto">
              <a:spcBef>
                <a:spcPts val="0"/>
              </a:spcBef>
              <a:spcAft>
                <a:spcPts val="0"/>
              </a:spcAft>
              <a:defRPr/>
            </a:pPr>
            <a:r>
              <a:rPr lang="it-IT" sz="800" cap="none" dirty="0">
                <a:latin typeface="Century Gothic" panose="020B0502020202020204" pitchFamily="34" charset="0"/>
                <a:cs typeface="Arial" panose="020B0604020202020204" pitchFamily="34" charset="0"/>
              </a:rPr>
              <a:t>Fonte: SRM su</a:t>
            </a:r>
            <a:r>
              <a:rPr lang="en-US" sz="800" cap="none" dirty="0">
                <a:latin typeface="Century Gothic" panose="020B0502020202020204" pitchFamily="34" charset="0"/>
              </a:rPr>
              <a:t>Trade Performance Of Free Trade Zones, 2014 e </a:t>
            </a:r>
            <a:r>
              <a:rPr lang="en-US" sz="800" cap="none" dirty="0" err="1">
                <a:latin typeface="Century Gothic" panose="020B0502020202020204" pitchFamily="34" charset="0"/>
              </a:rPr>
              <a:t>altri</a:t>
            </a:r>
            <a:endParaRPr lang="it-IT" sz="800" cap="none" dirty="0">
              <a:latin typeface="Century Gothic" panose="020B0502020202020204" pitchFamily="34" charset="0"/>
              <a:cs typeface="Arial" panose="020B0604020202020204" pitchFamily="34" charset="0"/>
            </a:endParaRPr>
          </a:p>
        </p:txBody>
      </p:sp>
      <p:sp>
        <p:nvSpPr>
          <p:cNvPr id="5" name="Text Box 10">
            <a:extLst>
              <a:ext uri="{FF2B5EF4-FFF2-40B4-BE49-F238E27FC236}">
                <a16:creationId xmlns="" xmlns:a16="http://schemas.microsoft.com/office/drawing/2014/main" id="{DFC0857E-DDF7-4C0F-A0B1-C95F577A0FFE}"/>
              </a:ext>
            </a:extLst>
          </p:cNvPr>
          <p:cNvSpPr txBox="1">
            <a:spLocks noChangeArrowheads="1"/>
          </p:cNvSpPr>
          <p:nvPr/>
        </p:nvSpPr>
        <p:spPr bwMode="auto">
          <a:xfrm>
            <a:off x="87880" y="4138954"/>
            <a:ext cx="7056604" cy="1077218"/>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defPPr>
              <a:defRPr lang="it-IT"/>
            </a:defPPr>
            <a:lvl1pPr marL="269875" indent="-269875" algn="just" defTabSz="457200" fontAlgn="auto">
              <a:spcBef>
                <a:spcPct val="0"/>
              </a:spcBef>
              <a:spcAft>
                <a:spcPts val="1200"/>
              </a:spcAft>
              <a:buClr>
                <a:srgbClr val="003A79"/>
              </a:buClr>
              <a:buSzPct val="140000"/>
              <a:buFontTx/>
              <a:buBlip>
                <a:blip r:embed="rId4"/>
              </a:buBlip>
              <a:defRPr b="0">
                <a:latin typeface="Century Gothic" pitchFamily="34" charset="0"/>
                <a:ea typeface="+mj-ea"/>
                <a:cs typeface="Arial"/>
              </a:defRPr>
            </a:lvl1pPr>
            <a:lvl2pPr defTabSz="457200" fontAlgn="base">
              <a:spcBef>
                <a:spcPct val="0"/>
              </a:spcBef>
              <a:spcAft>
                <a:spcPct val="0"/>
              </a:spcAft>
              <a:defRPr>
                <a:latin typeface="Arial" charset="0"/>
                <a:ea typeface="MS PGothic" pitchFamily="34" charset="-128"/>
              </a:defRPr>
            </a:lvl2pPr>
            <a:lvl3pPr defTabSz="457200" fontAlgn="base">
              <a:spcBef>
                <a:spcPct val="0"/>
              </a:spcBef>
              <a:spcAft>
                <a:spcPct val="0"/>
              </a:spcAft>
              <a:defRPr>
                <a:latin typeface="Arial" charset="0"/>
                <a:ea typeface="MS PGothic" pitchFamily="34" charset="-128"/>
              </a:defRPr>
            </a:lvl3pPr>
            <a:lvl4pPr defTabSz="457200" fontAlgn="base">
              <a:spcBef>
                <a:spcPct val="0"/>
              </a:spcBef>
              <a:spcAft>
                <a:spcPct val="0"/>
              </a:spcAft>
              <a:defRPr>
                <a:latin typeface="Arial" charset="0"/>
                <a:ea typeface="MS PGothic" pitchFamily="34" charset="-128"/>
              </a:defRPr>
            </a:lvl4pPr>
            <a:lvl5pPr defTabSz="457200" fontAlgn="base">
              <a:spcBef>
                <a:spcPct val="0"/>
              </a:spcBef>
              <a:spcAft>
                <a:spcPct val="0"/>
              </a:spcAft>
              <a:defRPr>
                <a:latin typeface="Arial" charset="0"/>
                <a:ea typeface="MS PGothic" pitchFamily="34" charset="-128"/>
              </a:defRPr>
            </a:lvl5pPr>
            <a:lvl6pPr>
              <a:defRPr>
                <a:latin typeface="Arial" charset="0"/>
                <a:ea typeface="MS PGothic" pitchFamily="34" charset="-128"/>
              </a:defRPr>
            </a:lvl6pPr>
            <a:lvl7pPr>
              <a:defRPr>
                <a:latin typeface="Arial" charset="0"/>
                <a:ea typeface="MS PGothic" pitchFamily="34" charset="-128"/>
              </a:defRPr>
            </a:lvl7pPr>
            <a:lvl8pPr>
              <a:defRPr>
                <a:latin typeface="Arial" charset="0"/>
                <a:ea typeface="MS PGothic" pitchFamily="34" charset="-128"/>
              </a:defRPr>
            </a:lvl8pPr>
            <a:lvl9pPr>
              <a:defRPr>
                <a:latin typeface="Arial" charset="0"/>
                <a:ea typeface="MS PGothic" pitchFamily="34" charset="-128"/>
              </a:defRPr>
            </a:lvl9pPr>
          </a:lstStyle>
          <a:p>
            <a:pPr>
              <a:spcAft>
                <a:spcPts val="600"/>
              </a:spcAft>
            </a:pPr>
            <a:r>
              <a:rPr lang="en-US" sz="1400" dirty="0"/>
              <a:t>Ci </a:t>
            </a:r>
            <a:r>
              <a:rPr lang="en-US" sz="1400" dirty="0" err="1"/>
              <a:t>sono</a:t>
            </a:r>
            <a:r>
              <a:rPr lang="en-US" sz="1400" dirty="0"/>
              <a:t> circa </a:t>
            </a:r>
            <a:r>
              <a:rPr lang="en-US" sz="1400" b="1" dirty="0"/>
              <a:t>4.500 Free-Zone </a:t>
            </a:r>
            <a:r>
              <a:rPr lang="en-US" sz="1400" b="1" dirty="0" err="1"/>
              <a:t>nel</a:t>
            </a:r>
            <a:r>
              <a:rPr lang="en-US" sz="1400" b="1" dirty="0"/>
              <a:t> Mondo</a:t>
            </a:r>
            <a:r>
              <a:rPr lang="en-US" sz="1400" dirty="0"/>
              <a:t>.</a:t>
            </a:r>
          </a:p>
          <a:p>
            <a:pPr algn="l">
              <a:spcAft>
                <a:spcPts val="600"/>
              </a:spcAft>
            </a:pPr>
            <a:r>
              <a:rPr lang="en-US" sz="1400" dirty="0" err="1"/>
              <a:t>Queste</a:t>
            </a:r>
            <a:r>
              <a:rPr lang="en-US" sz="1400" dirty="0"/>
              <a:t> </a:t>
            </a:r>
            <a:r>
              <a:rPr lang="en-US" sz="1400" dirty="0" err="1"/>
              <a:t>hanno</a:t>
            </a:r>
            <a:r>
              <a:rPr lang="en-US" sz="1400" dirty="0"/>
              <a:t> </a:t>
            </a:r>
            <a:r>
              <a:rPr lang="en-US" sz="1400" dirty="0" err="1"/>
              <a:t>generato</a:t>
            </a:r>
            <a:r>
              <a:rPr lang="en-US" sz="1400" dirty="0"/>
              <a:t> </a:t>
            </a:r>
            <a:r>
              <a:rPr lang="en-US" sz="1400" b="1" dirty="0"/>
              <a:t>68 </a:t>
            </a:r>
            <a:r>
              <a:rPr lang="en-US" sz="1400" b="1" dirty="0" err="1"/>
              <a:t>milioni</a:t>
            </a:r>
            <a:r>
              <a:rPr lang="en-US" sz="1400" b="1" dirty="0"/>
              <a:t> di </a:t>
            </a:r>
            <a:r>
              <a:rPr lang="en-US" sz="1400" b="1" dirty="0" err="1"/>
              <a:t>posti</a:t>
            </a:r>
            <a:r>
              <a:rPr lang="en-US" sz="1400" b="1" dirty="0"/>
              <a:t> di </a:t>
            </a:r>
            <a:r>
              <a:rPr lang="en-US" sz="1400" b="1" dirty="0" err="1"/>
              <a:t>lavoro</a:t>
            </a:r>
            <a:r>
              <a:rPr lang="en-US" sz="1400" b="1" dirty="0"/>
              <a:t> </a:t>
            </a:r>
            <a:r>
              <a:rPr lang="en-US" sz="1400" b="1" dirty="0" err="1"/>
              <a:t>diretti</a:t>
            </a:r>
            <a:r>
              <a:rPr lang="en-US" sz="1400" b="1" dirty="0"/>
              <a:t> </a:t>
            </a:r>
            <a:r>
              <a:rPr lang="en-US" sz="1400" dirty="0"/>
              <a:t>e </a:t>
            </a:r>
            <a:r>
              <a:rPr lang="en-US" sz="1400" dirty="0" smtClean="0"/>
              <a:t/>
            </a:r>
            <a:br>
              <a:rPr lang="en-US" sz="1400" dirty="0" smtClean="0"/>
            </a:br>
            <a:r>
              <a:rPr lang="en-US" sz="1400" dirty="0" err="1" smtClean="0"/>
              <a:t>oltre</a:t>
            </a:r>
            <a:r>
              <a:rPr lang="en-US" sz="1400" dirty="0" smtClean="0"/>
              <a:t> </a:t>
            </a:r>
            <a:r>
              <a:rPr lang="en-US" sz="1400" b="1" dirty="0"/>
              <a:t>$500 </a:t>
            </a:r>
            <a:r>
              <a:rPr lang="en-US" sz="1400" b="1" dirty="0" err="1"/>
              <a:t>miliardi</a:t>
            </a:r>
            <a:r>
              <a:rPr lang="en-US" sz="1400" b="1" dirty="0"/>
              <a:t> di </a:t>
            </a:r>
            <a:r>
              <a:rPr lang="en-US" sz="1400" b="1" dirty="0" err="1"/>
              <a:t>valore</a:t>
            </a:r>
            <a:r>
              <a:rPr lang="en-US" sz="1400" b="1" dirty="0"/>
              <a:t> </a:t>
            </a:r>
            <a:r>
              <a:rPr lang="en-US" sz="1400" b="1" dirty="0" err="1"/>
              <a:t>aggiunto</a:t>
            </a:r>
            <a:r>
              <a:rPr lang="en-US" sz="1400" b="1" dirty="0"/>
              <a:t> </a:t>
            </a:r>
            <a:r>
              <a:rPr lang="en-US" sz="1400" b="1" dirty="0" err="1"/>
              <a:t>diretto</a:t>
            </a:r>
            <a:r>
              <a:rPr lang="en-US" sz="1400" b="1" dirty="0"/>
              <a:t>.</a:t>
            </a:r>
            <a:endParaRPr lang="it-IT" altLang="it-IT" sz="1400" b="1" dirty="0">
              <a:sym typeface="Apex New Medium" pitchFamily="50" charset="0"/>
            </a:endParaRPr>
          </a:p>
        </p:txBody>
      </p:sp>
      <p:sp>
        <p:nvSpPr>
          <p:cNvPr id="6" name="Text Box 10">
            <a:extLst>
              <a:ext uri="{FF2B5EF4-FFF2-40B4-BE49-F238E27FC236}">
                <a16:creationId xmlns="" xmlns:a16="http://schemas.microsoft.com/office/drawing/2014/main" id="{6D5B0E91-5F92-4E7A-B6AC-0E1BB97AC7AA}"/>
              </a:ext>
            </a:extLst>
          </p:cNvPr>
          <p:cNvSpPr txBox="1">
            <a:spLocks noChangeArrowheads="1"/>
          </p:cNvSpPr>
          <p:nvPr/>
        </p:nvSpPr>
        <p:spPr bwMode="auto">
          <a:xfrm>
            <a:off x="505149" y="606450"/>
            <a:ext cx="80620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81000" indent="-381000"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marL="0" indent="0" algn="ctr" eaLnBrk="1" fontAlgn="base" hangingPunct="1">
              <a:spcBef>
                <a:spcPct val="0"/>
              </a:spcBef>
              <a:spcAft>
                <a:spcPts val="1800"/>
              </a:spcAft>
              <a:buClr>
                <a:srgbClr val="4F81BD"/>
              </a:buClr>
            </a:pPr>
            <a:r>
              <a:rPr lang="it-IT" altLang="it-IT" sz="1800" u="none" dirty="0">
                <a:latin typeface="Century Gothic" panose="020B0502020202020204" pitchFamily="34" charset="0"/>
                <a:ea typeface="Arial Unicode MS" pitchFamily="34" charset="-128"/>
                <a:cs typeface="Arial" panose="020B0604020202020204" pitchFamily="34" charset="0"/>
                <a:sym typeface="Apex New Medium" pitchFamily="50" charset="0"/>
              </a:rPr>
              <a:t>Lo sviluppo delle Free-Zone nel Mondo </a:t>
            </a:r>
            <a:endParaRPr lang="it-IT" altLang="it-IT" sz="1800" i="1" u="none" dirty="0">
              <a:latin typeface="Century Gothic" panose="020B0502020202020204" pitchFamily="34" charset="0"/>
              <a:ea typeface="Arial Unicode MS" pitchFamily="34" charset="-128"/>
              <a:cs typeface="Arial" panose="020B0604020202020204" pitchFamily="34" charset="0"/>
              <a:sym typeface="Apex New Medium" pitchFamily="50" charset="0"/>
            </a:endParaRPr>
          </a:p>
        </p:txBody>
      </p:sp>
    </p:spTree>
    <p:extLst>
      <p:ext uri="{BB962C8B-B14F-4D97-AF65-F5344CB8AC3E}">
        <p14:creationId xmlns:p14="http://schemas.microsoft.com/office/powerpoint/2010/main" xmlns="" val="2648172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0" y="224628"/>
            <a:ext cx="91440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noAutofit/>
          </a:bodyPr>
          <a:lstStyle>
            <a:defPPr>
              <a:defRPr lang="it-IT"/>
            </a:defPPr>
            <a:lvl1pPr defTabSz="914045">
              <a:lnSpc>
                <a:spcPct val="100000"/>
              </a:lnSpc>
              <a:spcBef>
                <a:spcPts val="40"/>
              </a:spcBef>
              <a:spcAft>
                <a:spcPts val="40"/>
              </a:spcAft>
              <a:buClr>
                <a:srgbClr val="FFCC00"/>
              </a:buClr>
              <a:buSzPct val="140000"/>
              <a:buFont typeface="Wingdings" pitchFamily="2" charset="2"/>
              <a:buNone/>
              <a:defRPr sz="2900" b="1">
                <a:solidFill>
                  <a:srgbClr val="003A79"/>
                </a:solidFill>
                <a:latin typeface="Century Gothic" panose="020B0502020202020204" pitchFamily="34" charset="0"/>
                <a:ea typeface="MS PGothic" pitchFamily="34" charset="-128"/>
                <a:cs typeface="Arial" pitchFamily="34" charset="0"/>
              </a:defRPr>
            </a:lvl1pPr>
            <a:lvl2pPr marL="742950" indent="-285750" defTabSz="914045" eaLnBrk="0" hangingPunct="0">
              <a:defRPr>
                <a:latin typeface="Arial" charset="0"/>
              </a:defRPr>
            </a:lvl2pPr>
            <a:lvl3pPr marL="1143000" indent="-228600" defTabSz="914045" eaLnBrk="0" hangingPunct="0">
              <a:defRPr>
                <a:latin typeface="Arial" charset="0"/>
              </a:defRPr>
            </a:lvl3pPr>
            <a:lvl4pPr marL="1600200" indent="-228600" defTabSz="914045" eaLnBrk="0" hangingPunct="0">
              <a:defRPr>
                <a:latin typeface="Arial" charset="0"/>
              </a:defRPr>
            </a:lvl4pPr>
            <a:lvl5pPr marL="2057400" indent="-228600" defTabSz="914045" eaLnBrk="0" hangingPunct="0">
              <a:defRPr>
                <a:latin typeface="Arial" charset="0"/>
              </a:defRPr>
            </a:lvl5pPr>
            <a:lvl6pPr marL="2514600" indent="-228600" defTabSz="914045" eaLnBrk="0" fontAlgn="base" hangingPunct="0">
              <a:spcBef>
                <a:spcPct val="0"/>
              </a:spcBef>
              <a:spcAft>
                <a:spcPct val="0"/>
              </a:spcAft>
              <a:defRPr>
                <a:latin typeface="Arial" charset="0"/>
              </a:defRPr>
            </a:lvl6pPr>
            <a:lvl7pPr marL="2971800" indent="-228600" defTabSz="914045" eaLnBrk="0" fontAlgn="base" hangingPunct="0">
              <a:spcBef>
                <a:spcPct val="0"/>
              </a:spcBef>
              <a:spcAft>
                <a:spcPct val="0"/>
              </a:spcAft>
              <a:defRPr>
                <a:latin typeface="Arial" charset="0"/>
              </a:defRPr>
            </a:lvl7pPr>
            <a:lvl8pPr marL="3429000" indent="-228600" defTabSz="914045" eaLnBrk="0" fontAlgn="base" hangingPunct="0">
              <a:spcBef>
                <a:spcPct val="0"/>
              </a:spcBef>
              <a:spcAft>
                <a:spcPct val="0"/>
              </a:spcAft>
              <a:defRPr>
                <a:latin typeface="Arial" charset="0"/>
              </a:defRPr>
            </a:lvl8pPr>
            <a:lvl9pPr marL="3886200" indent="-228600" defTabSz="914045" eaLnBrk="0" fontAlgn="base" hangingPunct="0">
              <a:spcBef>
                <a:spcPct val="0"/>
              </a:spcBef>
              <a:spcAft>
                <a:spcPct val="0"/>
              </a:spcAft>
              <a:defRPr>
                <a:latin typeface="Arial" charset="0"/>
              </a:defRPr>
            </a:lvl9pPr>
          </a:lstStyle>
          <a:p>
            <a:r>
              <a:rPr lang="it-IT" sz="2200" dirty="0"/>
              <a:t>Le motivazioni della ZES e dove ricade il loro impatto economico</a:t>
            </a:r>
          </a:p>
        </p:txBody>
      </p:sp>
      <p:sp>
        <p:nvSpPr>
          <p:cNvPr id="3" name="CasellaDiTesto 2"/>
          <p:cNvSpPr txBox="1"/>
          <p:nvPr/>
        </p:nvSpPr>
        <p:spPr>
          <a:xfrm>
            <a:off x="179512" y="1491630"/>
            <a:ext cx="8239567" cy="3504398"/>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defPPr>
              <a:defRPr lang="it-IT"/>
            </a:defPPr>
            <a:lvl1pPr marL="269875" indent="-269875" algn="just" defTabSz="457200" fontAlgn="auto">
              <a:spcBef>
                <a:spcPct val="0"/>
              </a:spcBef>
              <a:spcAft>
                <a:spcPts val="4800"/>
              </a:spcAft>
              <a:buClr>
                <a:srgbClr val="003A79"/>
              </a:buClr>
              <a:buSzPct val="140000"/>
              <a:buFontTx/>
              <a:buBlip>
                <a:blip r:embed="rId3"/>
              </a:buBlip>
              <a:defRPr sz="2000" b="1">
                <a:latin typeface="Century Gothic" pitchFamily="34" charset="0"/>
                <a:ea typeface="+mj-ea"/>
                <a:cs typeface="Arial"/>
              </a:defRPr>
            </a:lvl1pPr>
            <a:lvl2pPr marL="457021" defTabSz="457200" fontAlgn="base">
              <a:spcBef>
                <a:spcPct val="0"/>
              </a:spcBef>
              <a:spcAft>
                <a:spcPct val="0"/>
              </a:spcAft>
              <a:defRPr>
                <a:latin typeface="Arial" charset="0"/>
                <a:ea typeface="MS PGothic" pitchFamily="34" charset="-128"/>
              </a:defRPr>
            </a:lvl2pPr>
            <a:lvl3pPr marL="914045" defTabSz="457200" fontAlgn="base">
              <a:spcBef>
                <a:spcPct val="0"/>
              </a:spcBef>
              <a:spcAft>
                <a:spcPct val="0"/>
              </a:spcAft>
              <a:defRPr>
                <a:latin typeface="Arial" charset="0"/>
                <a:ea typeface="MS PGothic" pitchFamily="34" charset="-128"/>
              </a:defRPr>
            </a:lvl3pPr>
            <a:lvl4pPr marL="1371069" defTabSz="457200" fontAlgn="base">
              <a:spcBef>
                <a:spcPct val="0"/>
              </a:spcBef>
              <a:spcAft>
                <a:spcPct val="0"/>
              </a:spcAft>
              <a:defRPr>
                <a:latin typeface="Arial" charset="0"/>
                <a:ea typeface="MS PGothic" pitchFamily="34" charset="-128"/>
              </a:defRPr>
            </a:lvl4pPr>
            <a:lvl5pPr marL="1828093" defTabSz="457200" fontAlgn="base">
              <a:spcBef>
                <a:spcPct val="0"/>
              </a:spcBef>
              <a:spcAft>
                <a:spcPct val="0"/>
              </a:spcAft>
              <a:defRPr>
                <a:latin typeface="Arial" charset="0"/>
                <a:ea typeface="MS PGothic" pitchFamily="34" charset="-128"/>
              </a:defRPr>
            </a:lvl5pPr>
            <a:lvl6pPr marL="2285115" defTabSz="914045">
              <a:defRPr>
                <a:latin typeface="Arial" charset="0"/>
                <a:ea typeface="MS PGothic" pitchFamily="34" charset="-128"/>
              </a:defRPr>
            </a:lvl6pPr>
            <a:lvl7pPr marL="2742135" defTabSz="914045">
              <a:defRPr>
                <a:latin typeface="Arial" charset="0"/>
                <a:ea typeface="MS PGothic" pitchFamily="34" charset="-128"/>
              </a:defRPr>
            </a:lvl7pPr>
            <a:lvl8pPr marL="3199160" defTabSz="914045">
              <a:defRPr>
                <a:latin typeface="Arial" charset="0"/>
                <a:ea typeface="MS PGothic" pitchFamily="34" charset="-128"/>
              </a:defRPr>
            </a:lvl8pPr>
            <a:lvl9pPr marL="3656183" defTabSz="914045">
              <a:defRPr>
                <a:latin typeface="Arial" charset="0"/>
                <a:ea typeface="MS PGothic" pitchFamily="34" charset="-128"/>
              </a:defRPr>
            </a:lvl9pPr>
          </a:lstStyle>
          <a:p>
            <a:pPr marL="0" indent="0">
              <a:lnSpc>
                <a:spcPct val="125000"/>
              </a:lnSpc>
              <a:spcAft>
                <a:spcPts val="1200"/>
              </a:spcAft>
              <a:buNone/>
            </a:pPr>
            <a:r>
              <a:rPr lang="it-IT" sz="1400" b="0" dirty="0"/>
              <a:t>La Zona Economica Speciale una volta a regime può avere effetti su:</a:t>
            </a:r>
          </a:p>
          <a:p>
            <a:pPr>
              <a:lnSpc>
                <a:spcPct val="125000"/>
              </a:lnSpc>
              <a:spcAft>
                <a:spcPts val="1200"/>
              </a:spcAft>
            </a:pPr>
            <a:r>
              <a:rPr lang="it-IT" sz="1400" dirty="0"/>
              <a:t>EXPORT - </a:t>
            </a:r>
            <a:r>
              <a:rPr lang="it-IT" sz="1400" b="0" dirty="0"/>
              <a:t>Da un analisi svolta su un panel di free zone risulta un aumento dell’export (quindi del business per le imprese)</a:t>
            </a:r>
            <a:r>
              <a:rPr lang="it-IT" sz="1400" dirty="0"/>
              <a:t> fino al 40% in più </a:t>
            </a:r>
            <a:r>
              <a:rPr lang="it-IT" sz="1400" b="0" dirty="0"/>
              <a:t>rispetto a quello generato sul territorio.</a:t>
            </a:r>
          </a:p>
          <a:p>
            <a:pPr>
              <a:lnSpc>
                <a:spcPct val="125000"/>
              </a:lnSpc>
              <a:spcAft>
                <a:spcPts val="1200"/>
              </a:spcAft>
            </a:pPr>
            <a:r>
              <a:rPr lang="it-IT" sz="1400" dirty="0"/>
              <a:t>INVESTIMENTI - Le risorse pubbliche </a:t>
            </a:r>
            <a:r>
              <a:rPr lang="it-IT" sz="1400" b="0" dirty="0"/>
              <a:t>hanno un </a:t>
            </a:r>
            <a:r>
              <a:rPr lang="it-IT" sz="1400" dirty="0"/>
              <a:t>effetto moltiplicativo </a:t>
            </a:r>
            <a:r>
              <a:rPr lang="it-IT" sz="1400" b="0" dirty="0"/>
              <a:t>di 1 a 3: ogni euro di credito di imposta ne attiva ulteriori 2 privati</a:t>
            </a:r>
            <a:r>
              <a:rPr lang="it-IT" sz="1400" dirty="0"/>
              <a:t>.</a:t>
            </a:r>
          </a:p>
          <a:p>
            <a:pPr>
              <a:lnSpc>
                <a:spcPct val="125000"/>
              </a:lnSpc>
              <a:spcAft>
                <a:spcPts val="1200"/>
              </a:spcAft>
            </a:pPr>
            <a:r>
              <a:rPr lang="it-IT" sz="1400" dirty="0"/>
              <a:t>TRAFFICO INTERNAZIONALE - </a:t>
            </a:r>
            <a:r>
              <a:rPr lang="it-IT" sz="1400" b="0" dirty="0"/>
              <a:t>Un’analisi su un </a:t>
            </a:r>
            <a:r>
              <a:rPr lang="it-IT" sz="1400" dirty="0"/>
              <a:t>panel di porti del Mediterraneo </a:t>
            </a:r>
            <a:r>
              <a:rPr lang="it-IT" sz="1400" b="0" dirty="0"/>
              <a:t>ha mostrato aumenti del traffico container dell’8,4% medio annuo (in Italia tale traffico negli ultimi anni è aumentato in media dell’1,1%).</a:t>
            </a:r>
          </a:p>
        </p:txBody>
      </p:sp>
      <p:sp>
        <p:nvSpPr>
          <p:cNvPr id="4" name="CasellaDiTesto 3"/>
          <p:cNvSpPr txBox="1"/>
          <p:nvPr/>
        </p:nvSpPr>
        <p:spPr>
          <a:xfrm>
            <a:off x="971600" y="783744"/>
            <a:ext cx="7992888" cy="707886"/>
          </a:xfrm>
          <a:prstGeom prst="rect">
            <a:avLst/>
          </a:prstGeom>
          <a:noFill/>
        </p:spPr>
        <p:txBody>
          <a:bodyPr wrap="square" rtlCol="0">
            <a:spAutoFit/>
          </a:bodyPr>
          <a:lstStyle/>
          <a:p>
            <a:r>
              <a:rPr lang="it-IT" sz="2000" b="1" dirty="0">
                <a:solidFill>
                  <a:srgbClr val="B43D83"/>
                </a:solidFill>
                <a:latin typeface="Century Gothic" panose="020B0502020202020204" pitchFamily="34" charset="0"/>
                <a:cs typeface="Arial" panose="020B0604020202020204" pitchFamily="34" charset="0"/>
              </a:rPr>
              <a:t>Aumentare l’appetibilità dei territori in termini di </a:t>
            </a:r>
            <a:r>
              <a:rPr lang="it-IT" sz="2000" b="1" dirty="0" smtClean="0">
                <a:solidFill>
                  <a:srgbClr val="B43D83"/>
                </a:solidFill>
                <a:latin typeface="Century Gothic" panose="020B0502020202020204" pitchFamily="34" charset="0"/>
                <a:cs typeface="Arial" panose="020B0604020202020204" pitchFamily="34" charset="0"/>
              </a:rPr>
              <a:t>attrazione </a:t>
            </a:r>
            <a:br>
              <a:rPr lang="it-IT" sz="2000" b="1" dirty="0" smtClean="0">
                <a:solidFill>
                  <a:srgbClr val="B43D83"/>
                </a:solidFill>
                <a:latin typeface="Century Gothic" panose="020B0502020202020204" pitchFamily="34" charset="0"/>
                <a:cs typeface="Arial" panose="020B0604020202020204" pitchFamily="34" charset="0"/>
              </a:rPr>
            </a:br>
            <a:r>
              <a:rPr lang="it-IT" sz="2000" b="1" dirty="0" smtClean="0">
                <a:solidFill>
                  <a:srgbClr val="B43D83"/>
                </a:solidFill>
                <a:latin typeface="Century Gothic" panose="020B0502020202020204" pitchFamily="34" charset="0"/>
                <a:cs typeface="Arial" panose="020B0604020202020204" pitchFamily="34" charset="0"/>
              </a:rPr>
              <a:t>di </a:t>
            </a:r>
            <a:r>
              <a:rPr lang="it-IT" sz="2000" b="1" dirty="0">
                <a:solidFill>
                  <a:srgbClr val="B43D83"/>
                </a:solidFill>
                <a:latin typeface="Century Gothic" panose="020B0502020202020204" pitchFamily="34" charset="0"/>
                <a:cs typeface="Arial" panose="020B0604020202020204" pitchFamily="34" charset="0"/>
              </a:rPr>
              <a:t>investimenti</a:t>
            </a:r>
          </a:p>
        </p:txBody>
      </p:sp>
      <p:sp>
        <p:nvSpPr>
          <p:cNvPr id="5" name="Freccia a destra 4"/>
          <p:cNvSpPr/>
          <p:nvPr/>
        </p:nvSpPr>
        <p:spPr>
          <a:xfrm>
            <a:off x="265629" y="91171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6"/>
          <p:cNvSpPr txBox="1">
            <a:spLocks/>
          </p:cNvSpPr>
          <p:nvPr/>
        </p:nvSpPr>
        <p:spPr bwMode="auto">
          <a:xfrm>
            <a:off x="8510589" y="134541"/>
            <a:ext cx="414337"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fld id="{3C68F07F-1CB7-4793-A8D0-D7490965A0A8}" type="slidenum">
              <a:rPr lang="it-IT" altLang="it-IT" sz="1200">
                <a:solidFill>
                  <a:srgbClr val="003A79"/>
                </a:solidFill>
              </a:rPr>
              <a:pPr/>
              <a:t>25</a:t>
            </a:fld>
            <a:endParaRPr lang="it-IT" altLang="it-IT" sz="1200" dirty="0">
              <a:solidFill>
                <a:srgbClr val="003A79"/>
              </a:solidFill>
            </a:endParaRPr>
          </a:p>
        </p:txBody>
      </p:sp>
    </p:spTree>
    <p:extLst>
      <p:ext uri="{BB962C8B-B14F-4D97-AF65-F5344CB8AC3E}">
        <p14:creationId xmlns:p14="http://schemas.microsoft.com/office/powerpoint/2010/main" xmlns="" val="2064590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398464" y="2283073"/>
            <a:ext cx="1508760" cy="720725"/>
          </a:xfrm>
          <a:prstGeom prst="rect">
            <a:avLst/>
          </a:prstGeom>
          <a:solidFill>
            <a:srgbClr val="003A79">
              <a:alpha val="74902"/>
            </a:srgbClr>
          </a:solidFill>
        </p:spPr>
        <p:txBody>
          <a:bodyPr lIns="90000" tIns="90000" rIns="90000" bIns="90000" anchor="ctr"/>
          <a:lstStyle/>
          <a:p>
            <a:pPr algn="ctr" eaLnBrk="1" fontAlgn="auto" hangingPunct="1">
              <a:spcAft>
                <a:spcPts val="0"/>
              </a:spcAft>
              <a:defRPr/>
            </a:pPr>
            <a:r>
              <a:rPr lang="it-IT" sz="1400" b="1" i="1" dirty="0">
                <a:solidFill>
                  <a:schemeClr val="bg1"/>
                </a:solidFill>
                <a:latin typeface="Century Gothic" panose="020B0502020202020204" pitchFamily="34" charset="0"/>
                <a:ea typeface="+mj-ea"/>
                <a:cs typeface="Arial"/>
              </a:rPr>
              <a:t>Integrated Areas</a:t>
            </a:r>
          </a:p>
        </p:txBody>
      </p:sp>
      <p:sp>
        <p:nvSpPr>
          <p:cNvPr id="10" name="Titolo 1"/>
          <p:cNvSpPr txBox="1">
            <a:spLocks/>
          </p:cNvSpPr>
          <p:nvPr/>
        </p:nvSpPr>
        <p:spPr>
          <a:xfrm>
            <a:off x="398465" y="3127126"/>
            <a:ext cx="1508759" cy="1604864"/>
          </a:xfrm>
          <a:prstGeom prst="rect">
            <a:avLst/>
          </a:prstGeom>
          <a:noFill/>
          <a:ln w="12700">
            <a:solidFill>
              <a:schemeClr val="tx1">
                <a:lumMod val="50000"/>
                <a:lumOff val="50000"/>
              </a:schemeClr>
            </a:solidFill>
          </a:ln>
        </p:spPr>
        <p:txBody>
          <a:bodyPr lIns="90000" tIns="90000" rIns="90000" bIns="90000" anchor="ctr"/>
          <a:lstStyle/>
          <a:p>
            <a:pPr marL="166688" indent="-166688" fontAlgn="auto">
              <a:spcAft>
                <a:spcPts val="600"/>
              </a:spcAft>
              <a:buClr>
                <a:srgbClr val="003A79"/>
              </a:buClr>
              <a:buSzPct val="140000"/>
              <a:buBlip>
                <a:blip r:embed="rId3"/>
              </a:buBlip>
              <a:defRPr/>
            </a:pPr>
            <a:r>
              <a:rPr lang="it-IT" sz="1400" dirty="0" err="1">
                <a:latin typeface="Century Gothic" panose="020B0502020202020204" pitchFamily="34" charset="0"/>
                <a:ea typeface="+mj-ea"/>
                <a:cs typeface="Arial"/>
              </a:rPr>
              <a:t>Ain</a:t>
            </a:r>
            <a:r>
              <a:rPr lang="it-IT" sz="1400" dirty="0">
                <a:latin typeface="Century Gothic" panose="020B0502020202020204" pitchFamily="34" charset="0"/>
                <a:ea typeface="+mj-ea"/>
                <a:cs typeface="Arial"/>
              </a:rPr>
              <a:t> </a:t>
            </a:r>
            <a:r>
              <a:rPr lang="it-IT" sz="1400" dirty="0" smtClean="0">
                <a:latin typeface="Century Gothic" panose="020B0502020202020204" pitchFamily="34" charset="0"/>
                <a:ea typeface="+mj-ea"/>
                <a:cs typeface="Arial"/>
              </a:rPr>
              <a:t/>
            </a:r>
            <a:br>
              <a:rPr lang="it-IT" sz="1400" dirty="0" smtClean="0">
                <a:latin typeface="Century Gothic" panose="020B0502020202020204" pitchFamily="34" charset="0"/>
                <a:ea typeface="+mj-ea"/>
                <a:cs typeface="Arial"/>
              </a:rPr>
            </a:br>
            <a:r>
              <a:rPr lang="it-IT" sz="1400" dirty="0" err="1" smtClean="0">
                <a:latin typeface="Century Gothic" panose="020B0502020202020204" pitchFamily="34" charset="0"/>
                <a:ea typeface="+mj-ea"/>
                <a:cs typeface="Arial"/>
              </a:rPr>
              <a:t>Sokhna</a:t>
            </a:r>
            <a:endParaRPr lang="it-IT" sz="1400" dirty="0">
              <a:latin typeface="Century Gothic" panose="020B0502020202020204" pitchFamily="34" charset="0"/>
              <a:ea typeface="+mj-ea"/>
              <a:cs typeface="Arial"/>
            </a:endParaRPr>
          </a:p>
          <a:p>
            <a:pPr marL="166688" indent="-166688" fontAlgn="auto">
              <a:spcAft>
                <a:spcPts val="600"/>
              </a:spcAft>
              <a:buClr>
                <a:srgbClr val="003A79"/>
              </a:buClr>
              <a:buSzPct val="140000"/>
              <a:buBlip>
                <a:blip r:embed="rId3"/>
              </a:buBlip>
              <a:defRPr/>
            </a:pPr>
            <a:r>
              <a:rPr lang="it-IT" sz="1400" dirty="0">
                <a:latin typeface="Century Gothic" panose="020B0502020202020204" pitchFamily="34" charset="0"/>
                <a:ea typeface="+mj-ea"/>
                <a:cs typeface="Arial"/>
              </a:rPr>
              <a:t>East </a:t>
            </a:r>
            <a:br>
              <a:rPr lang="it-IT" sz="1400" dirty="0">
                <a:latin typeface="Century Gothic" panose="020B0502020202020204" pitchFamily="34" charset="0"/>
                <a:ea typeface="+mj-ea"/>
                <a:cs typeface="Arial"/>
              </a:rPr>
            </a:br>
            <a:r>
              <a:rPr lang="it-IT" sz="1400" dirty="0" smtClean="0">
                <a:latin typeface="Century Gothic" panose="020B0502020202020204" pitchFamily="34" charset="0"/>
                <a:ea typeface="+mj-ea"/>
                <a:cs typeface="Arial"/>
              </a:rPr>
              <a:t>Port </a:t>
            </a:r>
            <a:r>
              <a:rPr lang="it-IT" sz="1400" dirty="0">
                <a:latin typeface="Century Gothic" panose="020B0502020202020204" pitchFamily="34" charset="0"/>
                <a:ea typeface="+mj-ea"/>
                <a:cs typeface="Arial"/>
              </a:rPr>
              <a:t>Said</a:t>
            </a:r>
          </a:p>
        </p:txBody>
      </p:sp>
      <p:sp>
        <p:nvSpPr>
          <p:cNvPr id="12" name="Titolo 1"/>
          <p:cNvSpPr txBox="1">
            <a:spLocks/>
          </p:cNvSpPr>
          <p:nvPr/>
        </p:nvSpPr>
        <p:spPr>
          <a:xfrm>
            <a:off x="383703" y="794940"/>
            <a:ext cx="7334250" cy="357188"/>
          </a:xfrm>
          <a:prstGeom prst="rect">
            <a:avLst/>
          </a:prstGeom>
        </p:spPr>
        <p:txBody>
          <a:bodyPr lIns="0" tIns="0" rIns="0" bIns="0"/>
          <a:lstStyle/>
          <a:p>
            <a:pPr eaLnBrk="1" fontAlgn="auto" hangingPunct="1">
              <a:spcAft>
                <a:spcPts val="0"/>
              </a:spcAft>
              <a:defRPr/>
            </a:pPr>
            <a:r>
              <a:rPr lang="it-IT" sz="2000" b="1" dirty="0">
                <a:solidFill>
                  <a:schemeClr val="tx1">
                    <a:lumMod val="50000"/>
                    <a:lumOff val="50000"/>
                  </a:schemeClr>
                </a:solidFill>
                <a:latin typeface="Century Gothic" panose="020B0502020202020204" pitchFamily="34" charset="0"/>
                <a:ea typeface="+mj-ea"/>
                <a:cs typeface="Arial"/>
              </a:rPr>
              <a:t>Overview</a:t>
            </a:r>
          </a:p>
        </p:txBody>
      </p:sp>
      <p:sp>
        <p:nvSpPr>
          <p:cNvPr id="13" name="Titolo 1"/>
          <p:cNvSpPr txBox="1">
            <a:spLocks/>
          </p:cNvSpPr>
          <p:nvPr/>
        </p:nvSpPr>
        <p:spPr>
          <a:xfrm>
            <a:off x="352425" y="267494"/>
            <a:ext cx="7426325" cy="357187"/>
          </a:xfrm>
          <a:prstGeom prst="rect">
            <a:avLst/>
          </a:prstGeom>
        </p:spPr>
        <p:txBody>
          <a:bodyPr lIns="0" tIns="0" rIns="0" bIns="0"/>
          <a:lstStyle/>
          <a:p>
            <a:pPr eaLnBrk="1" fontAlgn="auto" hangingPunct="1">
              <a:spcAft>
                <a:spcPts val="0"/>
              </a:spcAft>
              <a:defRPr/>
            </a:pPr>
            <a:r>
              <a:rPr lang="it-IT" sz="2900" b="1" dirty="0">
                <a:solidFill>
                  <a:srgbClr val="003A79"/>
                </a:solidFill>
                <a:latin typeface="Century Gothic" panose="020B0502020202020204" pitchFamily="34" charset="0"/>
                <a:ea typeface="MS PGothic" pitchFamily="34" charset="-128"/>
                <a:cs typeface="Arial" pitchFamily="34" charset="0"/>
              </a:rPr>
              <a:t>Suez Canal Economic Zone (SCZone)</a:t>
            </a:r>
          </a:p>
        </p:txBody>
      </p:sp>
      <p:sp>
        <p:nvSpPr>
          <p:cNvPr id="7" name="Titolo 1"/>
          <p:cNvSpPr txBox="1">
            <a:spLocks/>
          </p:cNvSpPr>
          <p:nvPr/>
        </p:nvSpPr>
        <p:spPr>
          <a:xfrm>
            <a:off x="1982641" y="2283073"/>
            <a:ext cx="1509239" cy="720725"/>
          </a:xfrm>
          <a:prstGeom prst="rect">
            <a:avLst/>
          </a:prstGeom>
          <a:solidFill>
            <a:srgbClr val="003A79">
              <a:alpha val="74902"/>
            </a:srgbClr>
          </a:solidFill>
        </p:spPr>
        <p:txBody>
          <a:bodyPr lIns="90000" tIns="90000" rIns="90000" bIns="90000" anchor="ctr"/>
          <a:lstStyle/>
          <a:p>
            <a:pPr algn="ctr" eaLnBrk="1" fontAlgn="auto" hangingPunct="1">
              <a:spcAft>
                <a:spcPts val="0"/>
              </a:spcAft>
              <a:defRPr/>
            </a:pPr>
            <a:r>
              <a:rPr lang="it-IT" sz="1400" b="1" i="1" dirty="0">
                <a:solidFill>
                  <a:schemeClr val="bg1"/>
                </a:solidFill>
                <a:latin typeface="Century Gothic" panose="020B0502020202020204" pitchFamily="34" charset="0"/>
                <a:ea typeface="+mj-ea"/>
                <a:cs typeface="Arial"/>
              </a:rPr>
              <a:t>Development Areas</a:t>
            </a:r>
          </a:p>
        </p:txBody>
      </p:sp>
      <p:sp>
        <p:nvSpPr>
          <p:cNvPr id="8" name="Titolo 1"/>
          <p:cNvSpPr txBox="1">
            <a:spLocks/>
          </p:cNvSpPr>
          <p:nvPr/>
        </p:nvSpPr>
        <p:spPr>
          <a:xfrm>
            <a:off x="3566817" y="2283073"/>
            <a:ext cx="1509239" cy="720725"/>
          </a:xfrm>
          <a:prstGeom prst="rect">
            <a:avLst/>
          </a:prstGeom>
          <a:solidFill>
            <a:srgbClr val="003A79">
              <a:alpha val="74902"/>
            </a:srgbClr>
          </a:solidFill>
        </p:spPr>
        <p:txBody>
          <a:bodyPr lIns="90000" tIns="90000" rIns="90000" bIns="90000" anchor="ctr"/>
          <a:lstStyle/>
          <a:p>
            <a:pPr algn="ctr" eaLnBrk="1" fontAlgn="auto" hangingPunct="1">
              <a:spcAft>
                <a:spcPts val="0"/>
              </a:spcAft>
              <a:defRPr/>
            </a:pPr>
            <a:r>
              <a:rPr lang="it-IT" sz="1400" b="1" i="1" dirty="0">
                <a:solidFill>
                  <a:schemeClr val="bg1"/>
                </a:solidFill>
                <a:latin typeface="Century Gothic" panose="020B0502020202020204" pitchFamily="34" charset="0"/>
                <a:ea typeface="+mj-ea"/>
                <a:cs typeface="Arial"/>
              </a:rPr>
              <a:t>Ports</a:t>
            </a:r>
          </a:p>
        </p:txBody>
      </p:sp>
      <p:sp>
        <p:nvSpPr>
          <p:cNvPr id="14" name="Titolo 1"/>
          <p:cNvSpPr txBox="1">
            <a:spLocks/>
          </p:cNvSpPr>
          <p:nvPr/>
        </p:nvSpPr>
        <p:spPr>
          <a:xfrm>
            <a:off x="1983121" y="3127126"/>
            <a:ext cx="1508759" cy="1604864"/>
          </a:xfrm>
          <a:prstGeom prst="rect">
            <a:avLst/>
          </a:prstGeom>
          <a:noFill/>
          <a:ln w="12700">
            <a:solidFill>
              <a:schemeClr val="tx1">
                <a:lumMod val="50000"/>
                <a:lumOff val="50000"/>
              </a:schemeClr>
            </a:solidFill>
          </a:ln>
        </p:spPr>
        <p:txBody>
          <a:bodyPr lIns="90000" tIns="90000" rIns="90000" bIns="90000" anchor="ctr"/>
          <a:lstStyle/>
          <a:p>
            <a:pPr marL="166688" indent="-166688" fontAlgn="auto">
              <a:spcAft>
                <a:spcPts val="600"/>
              </a:spcAft>
              <a:buClr>
                <a:srgbClr val="003A79"/>
              </a:buClr>
              <a:buSzPct val="140000"/>
              <a:buBlip>
                <a:blip r:embed="rId3"/>
              </a:buBlip>
              <a:defRPr/>
            </a:pPr>
            <a:r>
              <a:rPr lang="it-IT" sz="1400" dirty="0">
                <a:latin typeface="Century Gothic" panose="020B0502020202020204" pitchFamily="34" charset="0"/>
                <a:ea typeface="+mj-ea"/>
                <a:cs typeface="Arial"/>
              </a:rPr>
              <a:t>Qantara West</a:t>
            </a:r>
          </a:p>
          <a:p>
            <a:pPr marL="166688" indent="-166688" fontAlgn="auto">
              <a:spcAft>
                <a:spcPts val="600"/>
              </a:spcAft>
              <a:buClr>
                <a:srgbClr val="003A79"/>
              </a:buClr>
              <a:buSzPct val="140000"/>
              <a:buBlip>
                <a:blip r:embed="rId3"/>
              </a:buBlip>
              <a:defRPr/>
            </a:pPr>
            <a:r>
              <a:rPr lang="it-IT" sz="1400" dirty="0">
                <a:latin typeface="Century Gothic" panose="020B0502020202020204" pitchFamily="34" charset="0"/>
                <a:ea typeface="+mj-ea"/>
                <a:cs typeface="Arial"/>
              </a:rPr>
              <a:t>East </a:t>
            </a:r>
            <a:r>
              <a:rPr lang="it-IT" sz="1400" dirty="0" smtClean="0">
                <a:latin typeface="Century Gothic" panose="020B0502020202020204" pitchFamily="34" charset="0"/>
                <a:ea typeface="+mj-ea"/>
                <a:cs typeface="Arial"/>
              </a:rPr>
              <a:t/>
            </a:r>
            <a:br>
              <a:rPr lang="it-IT" sz="1400" dirty="0" smtClean="0">
                <a:latin typeface="Century Gothic" panose="020B0502020202020204" pitchFamily="34" charset="0"/>
                <a:ea typeface="+mj-ea"/>
                <a:cs typeface="Arial"/>
              </a:rPr>
            </a:br>
            <a:r>
              <a:rPr lang="it-IT" sz="1400" dirty="0" smtClean="0">
                <a:latin typeface="Century Gothic" panose="020B0502020202020204" pitchFamily="34" charset="0"/>
                <a:ea typeface="+mj-ea"/>
                <a:cs typeface="Arial"/>
              </a:rPr>
              <a:t>Ismailia</a:t>
            </a:r>
            <a:endParaRPr lang="it-IT" sz="1400" dirty="0">
              <a:latin typeface="Century Gothic" panose="020B0502020202020204" pitchFamily="34" charset="0"/>
              <a:ea typeface="+mj-ea"/>
              <a:cs typeface="Arial"/>
            </a:endParaRPr>
          </a:p>
        </p:txBody>
      </p:sp>
      <p:sp>
        <p:nvSpPr>
          <p:cNvPr id="15" name="Titolo 1"/>
          <p:cNvSpPr txBox="1">
            <a:spLocks/>
          </p:cNvSpPr>
          <p:nvPr/>
        </p:nvSpPr>
        <p:spPr>
          <a:xfrm>
            <a:off x="3567297" y="3127126"/>
            <a:ext cx="1508759" cy="1604864"/>
          </a:xfrm>
          <a:prstGeom prst="rect">
            <a:avLst/>
          </a:prstGeom>
          <a:noFill/>
          <a:ln w="12700">
            <a:solidFill>
              <a:schemeClr val="tx1">
                <a:lumMod val="50000"/>
                <a:lumOff val="50000"/>
              </a:schemeClr>
            </a:solidFill>
          </a:ln>
        </p:spPr>
        <p:txBody>
          <a:bodyPr lIns="90000" tIns="90000" rIns="90000" bIns="90000" anchor="ctr"/>
          <a:lstStyle/>
          <a:p>
            <a:pPr marL="166688" indent="-166688">
              <a:spcAft>
                <a:spcPts val="600"/>
              </a:spcAft>
              <a:buClr>
                <a:srgbClr val="003A79"/>
              </a:buClr>
              <a:buSzPct val="140000"/>
              <a:buBlip>
                <a:blip r:embed="rId3"/>
              </a:buBlip>
              <a:defRPr/>
            </a:pPr>
            <a:r>
              <a:rPr lang="en-US" sz="1400" dirty="0">
                <a:latin typeface="Century Gothic" panose="020B0502020202020204" pitchFamily="34" charset="0"/>
                <a:ea typeface="+mj-ea"/>
                <a:cs typeface="Arial"/>
              </a:rPr>
              <a:t>West Port Said</a:t>
            </a:r>
          </a:p>
          <a:p>
            <a:pPr marL="166688" indent="-166688">
              <a:spcAft>
                <a:spcPts val="600"/>
              </a:spcAft>
              <a:buClr>
                <a:srgbClr val="003A79"/>
              </a:buClr>
              <a:buSzPct val="140000"/>
              <a:buBlip>
                <a:blip r:embed="rId3"/>
              </a:buBlip>
              <a:defRPr/>
            </a:pPr>
            <a:r>
              <a:rPr lang="en-US" sz="1400" dirty="0" err="1">
                <a:latin typeface="Century Gothic" panose="020B0502020202020204" pitchFamily="34" charset="0"/>
                <a:ea typeface="+mj-ea"/>
                <a:cs typeface="Arial"/>
              </a:rPr>
              <a:t>Adabiya</a:t>
            </a:r>
            <a:r>
              <a:rPr lang="en-US" sz="1400" dirty="0">
                <a:latin typeface="Century Gothic" panose="020B0502020202020204" pitchFamily="34" charset="0"/>
                <a:ea typeface="+mj-ea"/>
                <a:cs typeface="Arial"/>
              </a:rPr>
              <a:t> </a:t>
            </a:r>
          </a:p>
          <a:p>
            <a:pPr marL="166688" indent="-166688">
              <a:spcAft>
                <a:spcPts val="600"/>
              </a:spcAft>
              <a:buClr>
                <a:srgbClr val="003A79"/>
              </a:buClr>
              <a:buSzPct val="140000"/>
              <a:buBlip>
                <a:blip r:embed="rId3"/>
              </a:buBlip>
              <a:defRPr/>
            </a:pPr>
            <a:r>
              <a:rPr lang="en-US" sz="1400" dirty="0">
                <a:latin typeface="Century Gothic" panose="020B0502020202020204" pitchFamily="34" charset="0"/>
                <a:ea typeface="+mj-ea"/>
                <a:cs typeface="Arial"/>
              </a:rPr>
              <a:t>Al Tor </a:t>
            </a:r>
          </a:p>
          <a:p>
            <a:pPr marL="166688" indent="-166688">
              <a:spcAft>
                <a:spcPts val="600"/>
              </a:spcAft>
              <a:buClr>
                <a:srgbClr val="003A79"/>
              </a:buClr>
              <a:buSzPct val="140000"/>
              <a:buBlip>
                <a:blip r:embed="rId3"/>
              </a:buBlip>
              <a:defRPr/>
            </a:pPr>
            <a:r>
              <a:rPr lang="en-US" sz="1400" dirty="0">
                <a:latin typeface="Century Gothic" panose="020B0502020202020204" pitchFamily="34" charset="0"/>
                <a:ea typeface="+mj-ea"/>
                <a:cs typeface="Arial"/>
              </a:rPr>
              <a:t>Al Arish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20072" y="1152128"/>
            <a:ext cx="3604558" cy="3003798"/>
          </a:xfrm>
          <a:prstGeom prst="rect">
            <a:avLst/>
          </a:prstGeom>
        </p:spPr>
      </p:pic>
      <p:sp>
        <p:nvSpPr>
          <p:cNvPr id="17" name="Titolo 1"/>
          <p:cNvSpPr txBox="1">
            <a:spLocks/>
          </p:cNvSpPr>
          <p:nvPr/>
        </p:nvSpPr>
        <p:spPr>
          <a:xfrm>
            <a:off x="251520" y="1133824"/>
            <a:ext cx="4677593" cy="884139"/>
          </a:xfrm>
          <a:prstGeom prst="rect">
            <a:avLst/>
          </a:prstGeom>
          <a:noFill/>
          <a:ln w="12700">
            <a:noFill/>
          </a:ln>
        </p:spPr>
        <p:txBody>
          <a:bodyPr lIns="90000" tIns="90000" rIns="90000" bIns="90000"/>
          <a:lstStyle/>
          <a:p>
            <a:pPr marL="269875" indent="-269875" defTabSz="457200">
              <a:spcBef>
                <a:spcPct val="0"/>
              </a:spcBef>
              <a:spcAft>
                <a:spcPts val="800"/>
              </a:spcAft>
              <a:buClr>
                <a:srgbClr val="003A79"/>
              </a:buClr>
              <a:buSzPct val="140000"/>
              <a:buBlip>
                <a:blip r:embed="rId5"/>
              </a:buBlip>
              <a:tabLst>
                <a:tab pos="266700" algn="l"/>
              </a:tabLst>
              <a:defRPr/>
            </a:pPr>
            <a:r>
              <a:rPr lang="it-IT" sz="1400" dirty="0">
                <a:solidFill>
                  <a:prstClr val="black"/>
                </a:solidFill>
                <a:latin typeface="Century Gothic" pitchFamily="34" charset="0"/>
                <a:cs typeface="Arial"/>
              </a:rPr>
              <a:t>Una zona franca e un centro commerciale di livello mondiale lungo le sponde del Canale di Suez, recentemente ampliato, con una superficie totale di 461 km</a:t>
            </a:r>
            <a:r>
              <a:rPr lang="it-IT" sz="1400" baseline="30000" dirty="0">
                <a:solidFill>
                  <a:prstClr val="black"/>
                </a:solidFill>
                <a:latin typeface="Century Gothic" pitchFamily="34" charset="0"/>
                <a:cs typeface="Arial"/>
              </a:rPr>
              <a:t>2</a:t>
            </a:r>
            <a:r>
              <a:rPr lang="en-US" sz="1400" dirty="0">
                <a:solidFill>
                  <a:prstClr val="black"/>
                </a:solidFill>
                <a:latin typeface="Century Gothic" pitchFamily="34" charset="0"/>
                <a:cs typeface="Arial"/>
              </a:rPr>
              <a:t>.</a:t>
            </a:r>
            <a:endParaRPr lang="it-IT" sz="1400" dirty="0">
              <a:solidFill>
                <a:prstClr val="black"/>
              </a:solidFill>
              <a:latin typeface="Century Gothic" pitchFamily="34" charset="0"/>
              <a:cs typeface="Arial"/>
            </a:endParaRPr>
          </a:p>
        </p:txBody>
      </p:sp>
      <p:sp>
        <p:nvSpPr>
          <p:cNvPr id="16" name="Text Box 11">
            <a:extLst>
              <a:ext uri="{FF2B5EF4-FFF2-40B4-BE49-F238E27FC236}">
                <a16:creationId xmlns="" xmlns:a16="http://schemas.microsoft.com/office/drawing/2014/main" id="{5ABB4101-16D1-47B6-BA96-6C31641B5327}"/>
              </a:ext>
            </a:extLst>
          </p:cNvPr>
          <p:cNvSpPr txBox="1">
            <a:spLocks noChangeArrowheads="1"/>
          </p:cNvSpPr>
          <p:nvPr/>
        </p:nvSpPr>
        <p:spPr bwMode="auto">
          <a:xfrm>
            <a:off x="5124093" y="4208280"/>
            <a:ext cx="992579" cy="215444"/>
          </a:xfrm>
          <a:prstGeom prst="rect">
            <a:avLst/>
          </a:prstGeom>
          <a:noFill/>
        </p:spPr>
        <p:txBody>
          <a:bodyPr wrap="none">
            <a:spAutoFit/>
          </a:bodyPr>
          <a:lstStyle>
            <a:defPPr>
              <a:defRPr lang="it-IT"/>
            </a:defPPr>
            <a:lvl1pPr>
              <a:defRPr sz="1200" b="0" u="none" cap="small">
                <a:latin typeface="Arial" charset="0"/>
              </a:defRPr>
            </a:lvl1pPr>
          </a:lstStyle>
          <a:p>
            <a:pPr algn="r" fontAlgn="auto">
              <a:spcBef>
                <a:spcPts val="0"/>
              </a:spcBef>
              <a:spcAft>
                <a:spcPts val="0"/>
              </a:spcAft>
              <a:defRPr/>
            </a:pPr>
            <a:r>
              <a:rPr lang="it-IT" sz="800" cap="none" dirty="0">
                <a:latin typeface="Century Gothic" panose="020B0502020202020204" pitchFamily="34" charset="0"/>
                <a:cs typeface="Arial" panose="020B0604020202020204" pitchFamily="34" charset="0"/>
              </a:rPr>
              <a:t>Fonte</a:t>
            </a:r>
            <a:r>
              <a:rPr lang="it-IT" sz="800" cap="none" dirty="0" smtClean="0">
                <a:latin typeface="Century Gothic" panose="020B0502020202020204" pitchFamily="34" charset="0"/>
                <a:cs typeface="Arial" panose="020B0604020202020204" pitchFamily="34" charset="0"/>
              </a:rPr>
              <a:t>: </a:t>
            </a:r>
            <a:r>
              <a:rPr lang="it-IT" sz="800" cap="none" dirty="0" err="1" smtClean="0">
                <a:latin typeface="Century Gothic" panose="020B0502020202020204" pitchFamily="34" charset="0"/>
                <a:cs typeface="Arial" panose="020B0604020202020204" pitchFamily="34" charset="0"/>
              </a:rPr>
              <a:t>AlexBank</a:t>
            </a:r>
            <a:endParaRPr lang="it-IT" sz="800" cap="none"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2791632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 xmlns:a16="http://schemas.microsoft.com/office/drawing/2014/main" id="{2BE25236-F8CC-4251-AFE5-64E90FC79899}"/>
              </a:ext>
            </a:extLst>
          </p:cNvPr>
          <p:cNvSpPr txBox="1">
            <a:spLocks/>
          </p:cNvSpPr>
          <p:nvPr/>
        </p:nvSpPr>
        <p:spPr>
          <a:xfrm>
            <a:off x="398464" y="366713"/>
            <a:ext cx="7845944" cy="357187"/>
          </a:xfrm>
          <a:prstGeom prst="rect">
            <a:avLst/>
          </a:prstGeom>
        </p:spPr>
        <p:txBody>
          <a:bodyPr lIns="0" tIns="0" rIns="0" bIns="0"/>
          <a:lstStyle/>
          <a:p>
            <a:pPr eaLnBrk="1" fontAlgn="auto" hangingPunct="1">
              <a:spcAft>
                <a:spcPts val="0"/>
              </a:spcAft>
              <a:defRPr/>
            </a:pPr>
            <a:r>
              <a:rPr lang="it-IT" sz="2900" b="1" dirty="0" smtClean="0">
                <a:solidFill>
                  <a:srgbClr val="003A79"/>
                </a:solidFill>
                <a:latin typeface="Century Gothic" panose="020B0502020202020204" pitchFamily="34" charset="0"/>
                <a:ea typeface="+mj-ea"/>
                <a:cs typeface="Arial"/>
              </a:rPr>
              <a:t>Progetti infrastrutturali, logistici </a:t>
            </a:r>
            <a:r>
              <a:rPr lang="it-IT" sz="2900" b="1" dirty="0">
                <a:solidFill>
                  <a:srgbClr val="003A79"/>
                </a:solidFill>
                <a:latin typeface="Century Gothic" panose="020B0502020202020204" pitchFamily="34" charset="0"/>
                <a:ea typeface="+mj-ea"/>
                <a:cs typeface="Arial"/>
              </a:rPr>
              <a:t>&amp; </a:t>
            </a:r>
            <a:r>
              <a:rPr lang="it-IT" sz="2900" b="1" dirty="0" smtClean="0">
                <a:solidFill>
                  <a:srgbClr val="003A79"/>
                </a:solidFill>
                <a:latin typeface="Century Gothic" panose="020B0502020202020204" pitchFamily="34" charset="0"/>
                <a:ea typeface="+mj-ea"/>
                <a:cs typeface="Arial"/>
              </a:rPr>
              <a:t>industriali</a:t>
            </a:r>
            <a:endParaRPr lang="it-IT" sz="2900" b="1" dirty="0">
              <a:solidFill>
                <a:srgbClr val="003A79"/>
              </a:solidFill>
              <a:latin typeface="Century Gothic" panose="020B0502020202020204" pitchFamily="34" charset="0"/>
              <a:ea typeface="+mj-ea"/>
              <a:cs typeface="Arial"/>
            </a:endParaRPr>
          </a:p>
        </p:txBody>
      </p:sp>
      <p:pic>
        <p:nvPicPr>
          <p:cNvPr id="4" name="Picture 3">
            <a:extLst>
              <a:ext uri="{FF2B5EF4-FFF2-40B4-BE49-F238E27FC236}">
                <a16:creationId xmlns="" xmlns:a16="http://schemas.microsoft.com/office/drawing/2014/main" id="{000E7835-B975-4BE6-85F0-510B59FC87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144" y="1728346"/>
            <a:ext cx="698888" cy="699388"/>
          </a:xfrm>
          <a:prstGeom prst="rect">
            <a:avLst/>
          </a:prstGeom>
          <a:ln>
            <a:noFill/>
          </a:ln>
        </p:spPr>
      </p:pic>
      <p:sp>
        <p:nvSpPr>
          <p:cNvPr id="11" name="Titolo 1">
            <a:extLst>
              <a:ext uri="{FF2B5EF4-FFF2-40B4-BE49-F238E27FC236}">
                <a16:creationId xmlns="" xmlns:a16="http://schemas.microsoft.com/office/drawing/2014/main" id="{E1599185-1196-4B48-9CE7-51845B45277B}"/>
              </a:ext>
            </a:extLst>
          </p:cNvPr>
          <p:cNvSpPr txBox="1">
            <a:spLocks/>
          </p:cNvSpPr>
          <p:nvPr/>
        </p:nvSpPr>
        <p:spPr>
          <a:xfrm>
            <a:off x="1331640" y="1635646"/>
            <a:ext cx="2880320" cy="2160240"/>
          </a:xfrm>
          <a:prstGeom prst="rect">
            <a:avLst/>
          </a:prstGeom>
          <a:noFill/>
          <a:ln w="12700">
            <a:solidFill>
              <a:schemeClr val="tx1">
                <a:lumMod val="50000"/>
                <a:lumOff val="50000"/>
              </a:schemeClr>
            </a:solidFill>
          </a:ln>
        </p:spPr>
        <p:txBody>
          <a:bodyPr lIns="90000" tIns="90000" rIns="90000" bIns="90000" anchor="ctr"/>
          <a:lstStyle/>
          <a:p>
            <a:pPr marL="269875" indent="-269875" algn="just" defTabSz="457200" fontAlgn="auto">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Developer: Moscow Economic Zone</a:t>
            </a:r>
          </a:p>
          <a:p>
            <a:pPr marL="269875" indent="-269875" algn="just" defTabSz="457200" fontAlgn="auto">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Area: 5.25 Km2</a:t>
            </a:r>
          </a:p>
          <a:p>
            <a:pPr marL="269875" indent="-269875" algn="just" defTabSz="457200" fontAlgn="auto">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Investment Cost: 6.9 USD billion</a:t>
            </a:r>
          </a:p>
          <a:p>
            <a:pPr marL="269875" indent="-269875" algn="just" defTabSz="457200">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Activities: Logistics industries, where the Russian side works as an industrial developer, and to receive international investors within two years.</a:t>
            </a:r>
          </a:p>
        </p:txBody>
      </p:sp>
      <p:pic>
        <p:nvPicPr>
          <p:cNvPr id="8" name="Picture 7">
            <a:extLst>
              <a:ext uri="{FF2B5EF4-FFF2-40B4-BE49-F238E27FC236}">
                <a16:creationId xmlns="" xmlns:a16="http://schemas.microsoft.com/office/drawing/2014/main" id="{F6AB84E9-62B3-437A-964E-D2924CA7D4E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43976" y="1731041"/>
            <a:ext cx="704088" cy="704088"/>
          </a:xfrm>
          <a:prstGeom prst="rect">
            <a:avLst/>
          </a:prstGeom>
        </p:spPr>
      </p:pic>
      <p:sp>
        <p:nvSpPr>
          <p:cNvPr id="14" name="Titolo 1">
            <a:extLst>
              <a:ext uri="{FF2B5EF4-FFF2-40B4-BE49-F238E27FC236}">
                <a16:creationId xmlns="" xmlns:a16="http://schemas.microsoft.com/office/drawing/2014/main" id="{18A26954-92BA-4138-B5FC-EC5257BA1A7B}"/>
              </a:ext>
            </a:extLst>
          </p:cNvPr>
          <p:cNvSpPr txBox="1">
            <a:spLocks/>
          </p:cNvSpPr>
          <p:nvPr/>
        </p:nvSpPr>
        <p:spPr>
          <a:xfrm>
            <a:off x="5292080" y="1635646"/>
            <a:ext cx="3312368" cy="2160240"/>
          </a:xfrm>
          <a:prstGeom prst="rect">
            <a:avLst/>
          </a:prstGeom>
          <a:noFill/>
          <a:ln w="12700">
            <a:solidFill>
              <a:schemeClr val="tx1">
                <a:lumMod val="50000"/>
                <a:lumOff val="50000"/>
              </a:schemeClr>
            </a:solidFill>
          </a:ln>
        </p:spPr>
        <p:txBody>
          <a:bodyPr lIns="90000" tIns="90000" rIns="90000" bIns="90000" anchor="ctr"/>
          <a:lstStyle/>
          <a:p>
            <a:pPr marL="269875" lvl="0" indent="-269875" algn="just" defTabSz="457200">
              <a:spcBef>
                <a:spcPct val="0"/>
              </a:spcBef>
              <a:spcAft>
                <a:spcPts val="800"/>
              </a:spcAft>
              <a:buClr>
                <a:srgbClr val="003A79"/>
              </a:buClr>
              <a:buSzPct val="140000"/>
              <a:buBlip>
                <a:blip r:embed="rId4"/>
              </a:buBlip>
              <a:tabLst>
                <a:tab pos="266700" algn="l"/>
              </a:tabLst>
              <a:defRPr/>
            </a:pPr>
            <a:endParaRPr lang="en-US" sz="1200" dirty="0">
              <a:solidFill>
                <a:prstClr val="black"/>
              </a:solidFill>
              <a:latin typeface="Century Gothic" pitchFamily="34" charset="0"/>
              <a:cs typeface="Arial"/>
            </a:endParaRPr>
          </a:p>
          <a:p>
            <a:pPr marL="269875" indent="-269875" algn="just" defTabSz="457200" fontAlgn="auto">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Developer: Chinese TEDA Corporation </a:t>
            </a:r>
          </a:p>
          <a:p>
            <a:pPr marL="269875" indent="-269875" algn="just" defTabSz="457200" fontAlgn="auto">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Area: 7.2 Km2</a:t>
            </a:r>
          </a:p>
          <a:p>
            <a:pPr marL="269875" indent="-269875" algn="just" defTabSz="457200" fontAlgn="auto">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Investment Cost: USD3 billion </a:t>
            </a:r>
          </a:p>
          <a:p>
            <a:pPr marL="269875" lvl="0" indent="-269875" algn="just" defTabSz="457200">
              <a:spcBef>
                <a:spcPct val="0"/>
              </a:spcBef>
              <a:spcAft>
                <a:spcPts val="800"/>
              </a:spcAft>
              <a:buClr>
                <a:srgbClr val="003A79"/>
              </a:buClr>
              <a:buSzPct val="140000"/>
              <a:buBlip>
                <a:blip r:embed="rId4"/>
              </a:buBlip>
              <a:tabLst>
                <a:tab pos="266700" algn="l"/>
              </a:tabLst>
              <a:defRPr/>
            </a:pPr>
            <a:r>
              <a:rPr lang="en-US" sz="1200" dirty="0">
                <a:solidFill>
                  <a:prstClr val="black"/>
                </a:solidFill>
                <a:latin typeface="Century Gothic" pitchFamily="34" charset="0"/>
                <a:cs typeface="Arial"/>
              </a:rPr>
              <a:t>Activities: The Chinese side works as an investor developer, where it invited for example China Glass Holdings (to establish a fiberglass plant in the </a:t>
            </a:r>
            <a:r>
              <a:rPr lang="en-US" sz="1200" dirty="0" err="1">
                <a:solidFill>
                  <a:prstClr val="black"/>
                </a:solidFill>
                <a:latin typeface="Century Gothic" pitchFamily="34" charset="0"/>
                <a:cs typeface="Arial"/>
              </a:rPr>
              <a:t>SCZone</a:t>
            </a:r>
            <a:r>
              <a:rPr lang="en-US" sz="1200" dirty="0">
                <a:solidFill>
                  <a:prstClr val="black"/>
                </a:solidFill>
                <a:latin typeface="Century Gothic" pitchFamily="34" charset="0"/>
                <a:cs typeface="Arial"/>
              </a:rPr>
              <a:t>) and China COSCO.</a:t>
            </a:r>
          </a:p>
          <a:p>
            <a:pPr marL="166688" lvl="0" indent="-166688" algn="just">
              <a:spcAft>
                <a:spcPts val="600"/>
              </a:spcAft>
              <a:buClr>
                <a:srgbClr val="003A79"/>
              </a:buClr>
              <a:buSzPct val="140000"/>
              <a:buBlip>
                <a:blip r:embed="rId6"/>
              </a:buBlip>
              <a:defRPr/>
            </a:pPr>
            <a:endParaRPr lang="en-US" sz="1400" dirty="0">
              <a:latin typeface="Arial"/>
              <a:ea typeface="+mj-ea"/>
              <a:cs typeface="Arial"/>
            </a:endParaRPr>
          </a:p>
        </p:txBody>
      </p:sp>
      <p:sp>
        <p:nvSpPr>
          <p:cNvPr id="17" name="Titolo 1">
            <a:extLst>
              <a:ext uri="{FF2B5EF4-FFF2-40B4-BE49-F238E27FC236}">
                <a16:creationId xmlns="" xmlns:a16="http://schemas.microsoft.com/office/drawing/2014/main" id="{46820FD2-9747-4364-8706-A0B59AE6D775}"/>
              </a:ext>
            </a:extLst>
          </p:cNvPr>
          <p:cNvSpPr txBox="1">
            <a:spLocks/>
          </p:cNvSpPr>
          <p:nvPr/>
        </p:nvSpPr>
        <p:spPr>
          <a:xfrm>
            <a:off x="398463" y="952996"/>
            <a:ext cx="7334250" cy="357188"/>
          </a:xfrm>
          <a:prstGeom prst="rect">
            <a:avLst/>
          </a:prstGeom>
        </p:spPr>
        <p:txBody>
          <a:bodyPr lIns="0" tIns="0" rIns="0" bIns="0"/>
          <a:lstStyle/>
          <a:p>
            <a:pPr eaLnBrk="1" fontAlgn="auto" hangingPunct="1">
              <a:spcAft>
                <a:spcPts val="0"/>
              </a:spcAft>
              <a:defRPr/>
            </a:pPr>
            <a:r>
              <a:rPr lang="it-IT" sz="2000" b="1" dirty="0" smtClean="0">
                <a:solidFill>
                  <a:schemeClr val="tx1">
                    <a:lumMod val="50000"/>
                    <a:lumOff val="50000"/>
                  </a:schemeClr>
                </a:solidFill>
                <a:latin typeface="Century Gothic" panose="020B0502020202020204" pitchFamily="34" charset="0"/>
                <a:ea typeface="+mj-ea"/>
                <a:cs typeface="Arial"/>
              </a:rPr>
              <a:t>Industrial </a:t>
            </a:r>
            <a:r>
              <a:rPr lang="it-IT" sz="2000" b="1" dirty="0" err="1" smtClean="0">
                <a:solidFill>
                  <a:schemeClr val="tx1">
                    <a:lumMod val="50000"/>
                    <a:lumOff val="50000"/>
                  </a:schemeClr>
                </a:solidFill>
                <a:latin typeface="Century Gothic" panose="020B0502020202020204" pitchFamily="34" charset="0"/>
                <a:ea typeface="+mj-ea"/>
                <a:cs typeface="Arial"/>
              </a:rPr>
              <a:t>Zones</a:t>
            </a:r>
            <a:endParaRPr lang="it-IT" sz="2000" b="1" dirty="0">
              <a:solidFill>
                <a:schemeClr val="tx1">
                  <a:lumMod val="50000"/>
                  <a:lumOff val="50000"/>
                </a:schemeClr>
              </a:solidFill>
              <a:latin typeface="Century Gothic" panose="020B0502020202020204" pitchFamily="34" charset="0"/>
              <a:ea typeface="+mj-ea"/>
              <a:cs typeface="Arial"/>
            </a:endParaRPr>
          </a:p>
        </p:txBody>
      </p:sp>
      <p:sp>
        <p:nvSpPr>
          <p:cNvPr id="9" name="Text Box 11">
            <a:extLst>
              <a:ext uri="{FF2B5EF4-FFF2-40B4-BE49-F238E27FC236}">
                <a16:creationId xmlns="" xmlns:a16="http://schemas.microsoft.com/office/drawing/2014/main" id="{5ABB4101-16D1-47B6-BA96-6C31641B5327}"/>
              </a:ext>
            </a:extLst>
          </p:cNvPr>
          <p:cNvSpPr txBox="1">
            <a:spLocks noChangeArrowheads="1"/>
          </p:cNvSpPr>
          <p:nvPr/>
        </p:nvSpPr>
        <p:spPr bwMode="auto">
          <a:xfrm>
            <a:off x="470144" y="4014676"/>
            <a:ext cx="992579" cy="215444"/>
          </a:xfrm>
          <a:prstGeom prst="rect">
            <a:avLst/>
          </a:prstGeom>
          <a:noFill/>
        </p:spPr>
        <p:txBody>
          <a:bodyPr wrap="none">
            <a:spAutoFit/>
          </a:bodyPr>
          <a:lstStyle>
            <a:defPPr>
              <a:defRPr lang="it-IT"/>
            </a:defPPr>
            <a:lvl1pPr>
              <a:defRPr sz="1200" b="0" u="none" cap="small">
                <a:latin typeface="Arial" charset="0"/>
              </a:defRPr>
            </a:lvl1pPr>
          </a:lstStyle>
          <a:p>
            <a:pPr algn="r" fontAlgn="auto">
              <a:spcBef>
                <a:spcPts val="0"/>
              </a:spcBef>
              <a:spcAft>
                <a:spcPts val="0"/>
              </a:spcAft>
              <a:defRPr/>
            </a:pPr>
            <a:r>
              <a:rPr lang="it-IT" sz="800" cap="none" dirty="0">
                <a:latin typeface="Century Gothic" panose="020B0502020202020204" pitchFamily="34" charset="0"/>
                <a:cs typeface="Arial" panose="020B0604020202020204" pitchFamily="34" charset="0"/>
              </a:rPr>
              <a:t>Fonte</a:t>
            </a:r>
            <a:r>
              <a:rPr lang="it-IT" sz="800" cap="none" dirty="0" smtClean="0">
                <a:latin typeface="Century Gothic" panose="020B0502020202020204" pitchFamily="34" charset="0"/>
                <a:cs typeface="Arial" panose="020B0604020202020204" pitchFamily="34" charset="0"/>
              </a:rPr>
              <a:t>: </a:t>
            </a:r>
            <a:r>
              <a:rPr lang="it-IT" sz="800" cap="none" dirty="0" err="1" smtClean="0">
                <a:latin typeface="Century Gothic" panose="020B0502020202020204" pitchFamily="34" charset="0"/>
                <a:cs typeface="Arial" panose="020B0604020202020204" pitchFamily="34" charset="0"/>
              </a:rPr>
              <a:t>Alexbank</a:t>
            </a:r>
            <a:endParaRPr lang="it-IT" sz="800" cap="none"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1862978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5022" y="113179"/>
            <a:ext cx="8784976" cy="538609"/>
          </a:xfrm>
          <a:prstGeom prst="rect">
            <a:avLst/>
          </a:prstGeom>
        </p:spPr>
        <p:txBody>
          <a:bodyPr wrap="square">
            <a:spAutoFit/>
          </a:bodyPr>
          <a:lstStyle/>
          <a:p>
            <a:pPr>
              <a:spcAft>
                <a:spcPts val="0"/>
              </a:spcAft>
            </a:pPr>
            <a:r>
              <a:rPr lang="it-IT" sz="2900" b="1" dirty="0" smtClean="0">
                <a:solidFill>
                  <a:srgbClr val="003A79"/>
                </a:solidFill>
                <a:latin typeface="Century Gothic" panose="020B0502020202020204" pitchFamily="34" charset="0"/>
                <a:ea typeface="+mj-ea"/>
                <a:cs typeface="Arial"/>
              </a:rPr>
              <a:t>Conclusioni del PP</a:t>
            </a:r>
            <a:endParaRPr lang="it-IT" sz="2900" b="1" dirty="0">
              <a:solidFill>
                <a:srgbClr val="003A79"/>
              </a:solidFill>
              <a:latin typeface="Century Gothic" panose="020B0502020202020204" pitchFamily="34" charset="0"/>
              <a:ea typeface="+mj-ea"/>
              <a:cs typeface="Arial"/>
            </a:endParaRPr>
          </a:p>
        </p:txBody>
      </p:sp>
      <p:sp>
        <p:nvSpPr>
          <p:cNvPr id="4" name="CasellaDiTesto 3"/>
          <p:cNvSpPr txBox="1"/>
          <p:nvPr/>
        </p:nvSpPr>
        <p:spPr>
          <a:xfrm>
            <a:off x="179512" y="699542"/>
            <a:ext cx="8239567" cy="4176464"/>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defPPr>
              <a:defRPr lang="it-IT"/>
            </a:defPPr>
            <a:lvl1pPr marL="269875" indent="-269875" algn="just" defTabSz="457200" fontAlgn="auto">
              <a:spcBef>
                <a:spcPct val="0"/>
              </a:spcBef>
              <a:spcAft>
                <a:spcPts val="4800"/>
              </a:spcAft>
              <a:buClr>
                <a:srgbClr val="003A79"/>
              </a:buClr>
              <a:buSzPct val="140000"/>
              <a:buFontTx/>
              <a:buBlip>
                <a:blip r:embed="rId2"/>
              </a:buBlip>
              <a:defRPr sz="2000" b="1">
                <a:latin typeface="Century Gothic" pitchFamily="34" charset="0"/>
                <a:ea typeface="+mj-ea"/>
                <a:cs typeface="Arial"/>
              </a:defRPr>
            </a:lvl1pPr>
            <a:lvl2pPr marL="457021" defTabSz="457200" fontAlgn="base">
              <a:spcBef>
                <a:spcPct val="0"/>
              </a:spcBef>
              <a:spcAft>
                <a:spcPct val="0"/>
              </a:spcAft>
              <a:defRPr>
                <a:latin typeface="Arial" charset="0"/>
                <a:ea typeface="MS PGothic" pitchFamily="34" charset="-128"/>
              </a:defRPr>
            </a:lvl2pPr>
            <a:lvl3pPr marL="914045" defTabSz="457200" fontAlgn="base">
              <a:spcBef>
                <a:spcPct val="0"/>
              </a:spcBef>
              <a:spcAft>
                <a:spcPct val="0"/>
              </a:spcAft>
              <a:defRPr>
                <a:latin typeface="Arial" charset="0"/>
                <a:ea typeface="MS PGothic" pitchFamily="34" charset="-128"/>
              </a:defRPr>
            </a:lvl3pPr>
            <a:lvl4pPr marL="1371069" defTabSz="457200" fontAlgn="base">
              <a:spcBef>
                <a:spcPct val="0"/>
              </a:spcBef>
              <a:spcAft>
                <a:spcPct val="0"/>
              </a:spcAft>
              <a:defRPr>
                <a:latin typeface="Arial" charset="0"/>
                <a:ea typeface="MS PGothic" pitchFamily="34" charset="-128"/>
              </a:defRPr>
            </a:lvl4pPr>
            <a:lvl5pPr marL="1828093" defTabSz="457200" fontAlgn="base">
              <a:spcBef>
                <a:spcPct val="0"/>
              </a:spcBef>
              <a:spcAft>
                <a:spcPct val="0"/>
              </a:spcAft>
              <a:defRPr>
                <a:latin typeface="Arial" charset="0"/>
                <a:ea typeface="MS PGothic" pitchFamily="34" charset="-128"/>
              </a:defRPr>
            </a:lvl5pPr>
            <a:lvl6pPr marL="2285115" defTabSz="914045">
              <a:defRPr>
                <a:latin typeface="Arial" charset="0"/>
                <a:ea typeface="MS PGothic" pitchFamily="34" charset="-128"/>
              </a:defRPr>
            </a:lvl6pPr>
            <a:lvl7pPr marL="2742135" defTabSz="914045">
              <a:defRPr>
                <a:latin typeface="Arial" charset="0"/>
                <a:ea typeface="MS PGothic" pitchFamily="34" charset="-128"/>
              </a:defRPr>
            </a:lvl7pPr>
            <a:lvl8pPr marL="3199160" defTabSz="914045">
              <a:defRPr>
                <a:latin typeface="Arial" charset="0"/>
                <a:ea typeface="MS PGothic" pitchFamily="34" charset="-128"/>
              </a:defRPr>
            </a:lvl8pPr>
            <a:lvl9pPr marL="3656183" defTabSz="914045">
              <a:defRPr>
                <a:latin typeface="Arial" charset="0"/>
                <a:ea typeface="MS PGothic" pitchFamily="34" charset="-128"/>
              </a:defRPr>
            </a:lvl9pPr>
          </a:lstStyle>
          <a:p>
            <a:pPr>
              <a:spcAft>
                <a:spcPts val="0"/>
              </a:spcAft>
            </a:pPr>
            <a:r>
              <a:rPr lang="it-IT" sz="1400" dirty="0" smtClean="0"/>
              <a:t>Non dimenticare la dimensione mediterranea dell’Italia. </a:t>
            </a:r>
            <a:r>
              <a:rPr lang="it-IT" sz="1400" b="0" dirty="0" smtClean="0"/>
              <a:t>Sfruttare la rilevanza della regione euro-mediterranea per la diplomazia cinese, sia in termini di articolazione commerciale per le merci in transito sulla rotta tra l’Asia orientale e l’Europa, sia come regione di approvvigionamento di petrolio e gas naturale</a:t>
            </a:r>
            <a:r>
              <a:rPr lang="it-IT" sz="1400" b="0" dirty="0" smtClean="0"/>
              <a:t>.</a:t>
            </a:r>
          </a:p>
          <a:p>
            <a:pPr>
              <a:spcAft>
                <a:spcPts val="0"/>
              </a:spcAft>
              <a:buNone/>
            </a:pPr>
            <a:endParaRPr lang="it-IT" sz="1400" b="0" dirty="0" smtClean="0"/>
          </a:p>
          <a:p>
            <a:pPr>
              <a:spcAft>
                <a:spcPts val="0"/>
              </a:spcAft>
            </a:pPr>
            <a:r>
              <a:rPr lang="it-IT" sz="1400" dirty="0" smtClean="0"/>
              <a:t>Perseguire </a:t>
            </a:r>
            <a:r>
              <a:rPr lang="it-IT" sz="1400" dirty="0"/>
              <a:t>senza indugio una strategia di adeguamento dei porti, </a:t>
            </a:r>
            <a:r>
              <a:rPr lang="it-IT" sz="1400" b="0" dirty="0"/>
              <a:t>per non essere marginalizzati dalle sfide del gigantismo </a:t>
            </a:r>
            <a:r>
              <a:rPr lang="it-IT" sz="1400" b="0" dirty="0" smtClean="0"/>
              <a:t>navale</a:t>
            </a:r>
          </a:p>
          <a:p>
            <a:pPr>
              <a:spcAft>
                <a:spcPts val="0"/>
              </a:spcAft>
              <a:buNone/>
            </a:pPr>
            <a:endParaRPr lang="it-IT" sz="1400" b="0" dirty="0"/>
          </a:p>
          <a:p>
            <a:pPr>
              <a:spcAft>
                <a:spcPts val="0"/>
              </a:spcAft>
            </a:pPr>
            <a:r>
              <a:rPr lang="it-IT" sz="1400" dirty="0" smtClean="0"/>
              <a:t>Ritagliarsi </a:t>
            </a:r>
            <a:r>
              <a:rPr lang="it-IT" sz="1400" dirty="0"/>
              <a:t>margini di manovra, </a:t>
            </a:r>
            <a:r>
              <a:rPr lang="it-IT" sz="1400" b="0" dirty="0"/>
              <a:t>ma sempre restando nell’alveo di una strategia europea, che anzi l’Italia deve contribuire a rafforzare. Gli interessi in gioco sono troppo grandi per consentire </a:t>
            </a:r>
            <a:r>
              <a:rPr lang="it-IT" sz="1400" dirty="0"/>
              <a:t>avventure solitarie </a:t>
            </a:r>
            <a:r>
              <a:rPr lang="it-IT" sz="1400" b="0" dirty="0"/>
              <a:t>con reali chances di successo. </a:t>
            </a:r>
            <a:endParaRPr lang="it-IT" sz="1400" b="0" dirty="0" smtClean="0"/>
          </a:p>
          <a:p>
            <a:pPr>
              <a:spcAft>
                <a:spcPts val="0"/>
              </a:spcAft>
              <a:buNone/>
            </a:pPr>
            <a:endParaRPr lang="it-IT" sz="1400" b="0" dirty="0"/>
          </a:p>
          <a:p>
            <a:pPr>
              <a:spcAft>
                <a:spcPts val="0"/>
              </a:spcAft>
            </a:pPr>
            <a:r>
              <a:rPr lang="it-IT" sz="1400" dirty="0" smtClean="0"/>
              <a:t>Non </a:t>
            </a:r>
            <a:r>
              <a:rPr lang="it-IT" sz="1400" dirty="0"/>
              <a:t>guardare solo alle vie del mare e ai container. </a:t>
            </a:r>
            <a:r>
              <a:rPr lang="it-IT" sz="1400" b="0" dirty="0"/>
              <a:t>Ferrovie, sistema aeroportuale, Ro-Ro, traffico </a:t>
            </a:r>
            <a:r>
              <a:rPr lang="it-IT" sz="1400" b="0" dirty="0" err="1"/>
              <a:t>rinfusiero</a:t>
            </a:r>
            <a:r>
              <a:rPr lang="it-IT" sz="1400" b="0" dirty="0"/>
              <a:t> e traffico passeggeri costituiscono sfide altrettanto rilevanti per il nostro Paese</a:t>
            </a:r>
            <a:r>
              <a:rPr lang="it-IT" sz="1400" b="0" dirty="0" smtClean="0"/>
              <a:t>.</a:t>
            </a:r>
          </a:p>
          <a:p>
            <a:pPr>
              <a:spcAft>
                <a:spcPts val="0"/>
              </a:spcAft>
              <a:buNone/>
            </a:pPr>
            <a:endParaRPr lang="it-IT" sz="1400" b="0" dirty="0"/>
          </a:p>
        </p:txBody>
      </p:sp>
    </p:spTree>
    <p:extLst>
      <p:ext uri="{BB962C8B-B14F-4D97-AF65-F5344CB8AC3E}">
        <p14:creationId xmlns:p14="http://schemas.microsoft.com/office/powerpoint/2010/main" xmlns="" val="3159206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5022" y="113179"/>
            <a:ext cx="8784976" cy="538609"/>
          </a:xfrm>
          <a:prstGeom prst="rect">
            <a:avLst/>
          </a:prstGeom>
        </p:spPr>
        <p:txBody>
          <a:bodyPr wrap="square">
            <a:spAutoFit/>
          </a:bodyPr>
          <a:lstStyle/>
          <a:p>
            <a:pPr>
              <a:spcAft>
                <a:spcPts val="0"/>
              </a:spcAft>
            </a:pPr>
            <a:r>
              <a:rPr lang="it-IT" sz="2900" b="1" dirty="0" smtClean="0">
                <a:solidFill>
                  <a:srgbClr val="003A79"/>
                </a:solidFill>
                <a:latin typeface="Century Gothic" panose="020B0502020202020204" pitchFamily="34" charset="0"/>
                <a:ea typeface="+mj-ea"/>
                <a:cs typeface="Arial"/>
              </a:rPr>
              <a:t>Conclusioni del PP </a:t>
            </a:r>
            <a:endParaRPr lang="it-IT" sz="2900" b="1" dirty="0">
              <a:solidFill>
                <a:srgbClr val="003A79"/>
              </a:solidFill>
              <a:latin typeface="Century Gothic" panose="020B0502020202020204" pitchFamily="34" charset="0"/>
              <a:ea typeface="+mj-ea"/>
              <a:cs typeface="Arial"/>
            </a:endParaRPr>
          </a:p>
        </p:txBody>
      </p:sp>
      <p:sp>
        <p:nvSpPr>
          <p:cNvPr id="4" name="CasellaDiTesto 3"/>
          <p:cNvSpPr txBox="1"/>
          <p:nvPr/>
        </p:nvSpPr>
        <p:spPr>
          <a:xfrm>
            <a:off x="179512" y="699542"/>
            <a:ext cx="8239567" cy="4176464"/>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90000" rIns="90000" bIns="90000"/>
          <a:lstStyle>
            <a:defPPr>
              <a:defRPr lang="it-IT"/>
            </a:defPPr>
            <a:lvl1pPr marL="269875" indent="-269875" algn="just" defTabSz="457200" fontAlgn="auto">
              <a:spcBef>
                <a:spcPct val="0"/>
              </a:spcBef>
              <a:spcAft>
                <a:spcPts val="4800"/>
              </a:spcAft>
              <a:buClr>
                <a:srgbClr val="003A79"/>
              </a:buClr>
              <a:buSzPct val="140000"/>
              <a:buFontTx/>
              <a:buBlip>
                <a:blip r:embed="rId2"/>
              </a:buBlip>
              <a:defRPr sz="2000" b="1">
                <a:latin typeface="Century Gothic" pitchFamily="34" charset="0"/>
                <a:ea typeface="+mj-ea"/>
                <a:cs typeface="Arial"/>
              </a:defRPr>
            </a:lvl1pPr>
            <a:lvl2pPr marL="457021" defTabSz="457200" fontAlgn="base">
              <a:spcBef>
                <a:spcPct val="0"/>
              </a:spcBef>
              <a:spcAft>
                <a:spcPct val="0"/>
              </a:spcAft>
              <a:defRPr>
                <a:latin typeface="Arial" charset="0"/>
                <a:ea typeface="MS PGothic" pitchFamily="34" charset="-128"/>
              </a:defRPr>
            </a:lvl2pPr>
            <a:lvl3pPr marL="914045" defTabSz="457200" fontAlgn="base">
              <a:spcBef>
                <a:spcPct val="0"/>
              </a:spcBef>
              <a:spcAft>
                <a:spcPct val="0"/>
              </a:spcAft>
              <a:defRPr>
                <a:latin typeface="Arial" charset="0"/>
                <a:ea typeface="MS PGothic" pitchFamily="34" charset="-128"/>
              </a:defRPr>
            </a:lvl3pPr>
            <a:lvl4pPr marL="1371069" defTabSz="457200" fontAlgn="base">
              <a:spcBef>
                <a:spcPct val="0"/>
              </a:spcBef>
              <a:spcAft>
                <a:spcPct val="0"/>
              </a:spcAft>
              <a:defRPr>
                <a:latin typeface="Arial" charset="0"/>
                <a:ea typeface="MS PGothic" pitchFamily="34" charset="-128"/>
              </a:defRPr>
            </a:lvl4pPr>
            <a:lvl5pPr marL="1828093" defTabSz="457200" fontAlgn="base">
              <a:spcBef>
                <a:spcPct val="0"/>
              </a:spcBef>
              <a:spcAft>
                <a:spcPct val="0"/>
              </a:spcAft>
              <a:defRPr>
                <a:latin typeface="Arial" charset="0"/>
                <a:ea typeface="MS PGothic" pitchFamily="34" charset="-128"/>
              </a:defRPr>
            </a:lvl5pPr>
            <a:lvl6pPr marL="2285115" defTabSz="914045">
              <a:defRPr>
                <a:latin typeface="Arial" charset="0"/>
                <a:ea typeface="MS PGothic" pitchFamily="34" charset="-128"/>
              </a:defRPr>
            </a:lvl6pPr>
            <a:lvl7pPr marL="2742135" defTabSz="914045">
              <a:defRPr>
                <a:latin typeface="Arial" charset="0"/>
                <a:ea typeface="MS PGothic" pitchFamily="34" charset="-128"/>
              </a:defRPr>
            </a:lvl7pPr>
            <a:lvl8pPr marL="3199160" defTabSz="914045">
              <a:defRPr>
                <a:latin typeface="Arial" charset="0"/>
                <a:ea typeface="MS PGothic" pitchFamily="34" charset="-128"/>
              </a:defRPr>
            </a:lvl8pPr>
            <a:lvl9pPr marL="3656183" defTabSz="914045">
              <a:defRPr>
                <a:latin typeface="Arial" charset="0"/>
                <a:ea typeface="MS PGothic" pitchFamily="34" charset="-128"/>
              </a:defRPr>
            </a:lvl9pPr>
          </a:lstStyle>
          <a:p>
            <a:pPr>
              <a:spcAft>
                <a:spcPts val="1200"/>
              </a:spcAft>
            </a:pPr>
            <a:r>
              <a:rPr lang="it-IT" sz="1400" dirty="0"/>
              <a:t>Incrociare le necessità industriali</a:t>
            </a:r>
            <a:r>
              <a:rPr lang="it-IT" sz="1400" b="0" dirty="0"/>
              <a:t> </a:t>
            </a:r>
            <a:r>
              <a:rPr lang="it-IT" sz="1400" dirty="0"/>
              <a:t>dell’imprenditoria cinese con le possibilità e i vantaggi del know-how italiano </a:t>
            </a:r>
            <a:r>
              <a:rPr lang="it-IT" sz="1400" b="0" dirty="0"/>
              <a:t>sui settori manifatturieri di punta del made in </a:t>
            </a:r>
            <a:r>
              <a:rPr lang="it-IT" sz="1400" b="0" dirty="0" err="1"/>
              <a:t>Italy</a:t>
            </a:r>
            <a:r>
              <a:rPr lang="it-IT" sz="1400" b="0" dirty="0"/>
              <a:t>;</a:t>
            </a:r>
          </a:p>
          <a:p>
            <a:pPr>
              <a:spcAft>
                <a:spcPts val="1200"/>
              </a:spcAft>
            </a:pPr>
            <a:r>
              <a:rPr lang="it-IT" sz="1400" dirty="0" smtClean="0"/>
              <a:t>Distinguere </a:t>
            </a:r>
            <a:r>
              <a:rPr lang="it-IT" sz="1400" dirty="0"/>
              <a:t>tra strategie industriali business to business e politiche infrastrutturali: </a:t>
            </a:r>
            <a:r>
              <a:rPr lang="it-IT" sz="1400" b="0" dirty="0"/>
              <a:t>dare  vigore ai commerci e assicurare nuove vie di sbocco alla manifattura italiana non vuol dire affidare a terzi elementi vitali e strategici come i porti</a:t>
            </a:r>
          </a:p>
          <a:p>
            <a:pPr>
              <a:spcAft>
                <a:spcPts val="1200"/>
              </a:spcAft>
            </a:pPr>
            <a:r>
              <a:rPr lang="it-IT" sz="1400" dirty="0" smtClean="0"/>
              <a:t>Coerenza </a:t>
            </a:r>
            <a:r>
              <a:rPr lang="it-IT" sz="1400" dirty="0"/>
              <a:t>e lungimiranza: </a:t>
            </a:r>
            <a:r>
              <a:rPr lang="it-IT" sz="1400" b="0" dirty="0"/>
              <a:t>non si possono realizzare i Corridoi europei con fondi comunitari e lasciarne la gestione dei nodi di accesso a Paesi non comunitari</a:t>
            </a:r>
          </a:p>
          <a:p>
            <a:pPr>
              <a:spcAft>
                <a:spcPts val="1200"/>
              </a:spcAft>
            </a:pPr>
            <a:r>
              <a:rPr lang="it-IT" sz="1400" dirty="0" smtClean="0"/>
              <a:t>Perseguire </a:t>
            </a:r>
            <a:r>
              <a:rPr lang="it-IT" sz="1400" dirty="0"/>
              <a:t>la bilateralità e la convenienza.</a:t>
            </a:r>
            <a:r>
              <a:rPr lang="it-IT" sz="1400" b="0" dirty="0"/>
              <a:t> Le infrastrutture italiane devono in primis creare benefici agli italiani e solo in secondo luogo agli altri Paesi </a:t>
            </a:r>
            <a:endParaRPr lang="it-IT" sz="1400" b="0" dirty="0" smtClean="0"/>
          </a:p>
          <a:p>
            <a:pPr>
              <a:spcAft>
                <a:spcPts val="0"/>
              </a:spcAft>
            </a:pPr>
            <a:r>
              <a:rPr lang="it-IT" sz="1400" dirty="0">
                <a:ea typeface="Calibri"/>
              </a:rPr>
              <a:t>Non seguire acriticamente i modelli stranieri, </a:t>
            </a:r>
            <a:r>
              <a:rPr lang="it-IT" sz="1400" b="0" dirty="0">
                <a:ea typeface="Calibri"/>
              </a:rPr>
              <a:t>che non sempre rappresentano un buon benchmark, soprattutto nel settore portuale. Bisogna tenere presente, tra l’altro, che i porti italiani non hanno un dimensionamento tale da garantire la diversificazione nella gestione dei </a:t>
            </a:r>
            <a:r>
              <a:rPr lang="it-IT" sz="1400" b="0" dirty="0" smtClean="0">
                <a:ea typeface="Calibri"/>
              </a:rPr>
              <a:t>terminal</a:t>
            </a:r>
            <a:endParaRPr lang="it-IT" sz="1400" b="0" dirty="0">
              <a:ea typeface="Calibri"/>
            </a:endParaRPr>
          </a:p>
        </p:txBody>
      </p:sp>
    </p:spTree>
    <p:extLst>
      <p:ext uri="{BB962C8B-B14F-4D97-AF65-F5344CB8AC3E}">
        <p14:creationId xmlns:p14="http://schemas.microsoft.com/office/powerpoint/2010/main" xmlns="" val="350744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3" name="Text Box 3"/>
          <p:cNvSpPr txBox="1">
            <a:spLocks noChangeArrowheads="1"/>
          </p:cNvSpPr>
          <p:nvPr/>
        </p:nvSpPr>
        <p:spPr bwMode="auto">
          <a:xfrm>
            <a:off x="115134" y="148077"/>
            <a:ext cx="7378916"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lstStyle>
            <a:defPPr>
              <a:defRPr lang="it-IT"/>
            </a:defPPr>
            <a:lvl1pPr>
              <a:lnSpc>
                <a:spcPct val="90000"/>
              </a:lnSpc>
              <a:spcBef>
                <a:spcPct val="50000"/>
              </a:spcBef>
              <a:spcAft>
                <a:spcPct val="50000"/>
              </a:spcAft>
              <a:buClr>
                <a:srgbClr val="FFCC00"/>
              </a:buClr>
              <a:buSzPct val="140000"/>
              <a:buFont typeface="Wingdings" pitchFamily="2" charset="2"/>
              <a:buNone/>
              <a:defRPr sz="2400" b="1">
                <a:solidFill>
                  <a:srgbClr val="851F55"/>
                </a:solidFill>
                <a:latin typeface="Arial" pitchFamily="34" charset="0"/>
                <a:ea typeface="MS PGothic" pitchFamily="34" charset="-128"/>
                <a:cs typeface="Arial"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nSpc>
                <a:spcPct val="100000"/>
              </a:lnSpc>
              <a:spcBef>
                <a:spcPts val="40"/>
              </a:spcBef>
              <a:spcAft>
                <a:spcPts val="40"/>
              </a:spcAft>
            </a:pPr>
            <a:r>
              <a:rPr lang="en-US" sz="1800" dirty="0" err="1" smtClean="0">
                <a:solidFill>
                  <a:srgbClr val="003A79"/>
                </a:solidFill>
                <a:latin typeface="Century Gothic" panose="020B0502020202020204" pitchFamily="34" charset="0"/>
              </a:rPr>
              <a:t>Adeguamento</a:t>
            </a:r>
            <a:r>
              <a:rPr lang="en-US" sz="1800" dirty="0" smtClean="0">
                <a:solidFill>
                  <a:srgbClr val="003A79"/>
                </a:solidFill>
                <a:latin typeface="Century Gothic" panose="020B0502020202020204" pitchFamily="34" charset="0"/>
              </a:rPr>
              <a:t> </a:t>
            </a:r>
            <a:r>
              <a:rPr lang="en-US" sz="1800" dirty="0" err="1" smtClean="0">
                <a:solidFill>
                  <a:srgbClr val="003A79"/>
                </a:solidFill>
                <a:latin typeface="Century Gothic" panose="020B0502020202020204" pitchFamily="34" charset="0"/>
              </a:rPr>
              <a:t>dei</a:t>
            </a:r>
            <a:r>
              <a:rPr lang="en-US" sz="1800" dirty="0" smtClean="0">
                <a:solidFill>
                  <a:srgbClr val="003A79"/>
                </a:solidFill>
                <a:latin typeface="Century Gothic" panose="020B0502020202020204" pitchFamily="34" charset="0"/>
              </a:rPr>
              <a:t> </a:t>
            </a:r>
            <a:r>
              <a:rPr lang="en-US" sz="1800" dirty="0" err="1" smtClean="0">
                <a:solidFill>
                  <a:srgbClr val="003A79"/>
                </a:solidFill>
                <a:latin typeface="Century Gothic" panose="020B0502020202020204" pitchFamily="34" charset="0"/>
              </a:rPr>
              <a:t>nostri</a:t>
            </a:r>
            <a:r>
              <a:rPr lang="en-US" sz="1800" dirty="0" smtClean="0">
                <a:solidFill>
                  <a:srgbClr val="003A79"/>
                </a:solidFill>
                <a:latin typeface="Century Gothic" panose="020B0502020202020204" pitchFamily="34" charset="0"/>
              </a:rPr>
              <a:t> </a:t>
            </a:r>
            <a:r>
              <a:rPr lang="en-US" sz="1800" dirty="0" err="1" smtClean="0">
                <a:solidFill>
                  <a:srgbClr val="003A79"/>
                </a:solidFill>
                <a:latin typeface="Century Gothic" panose="020B0502020202020204" pitchFamily="34" charset="0"/>
              </a:rPr>
              <a:t>porti</a:t>
            </a:r>
            <a:r>
              <a:rPr lang="en-US" sz="1800" dirty="0" smtClean="0">
                <a:solidFill>
                  <a:srgbClr val="003A79"/>
                </a:solidFill>
                <a:latin typeface="Century Gothic" panose="020B0502020202020204" pitchFamily="34" charset="0"/>
              </a:rPr>
              <a:t> per </a:t>
            </a:r>
            <a:r>
              <a:rPr lang="en-US" sz="1800" dirty="0" err="1" smtClean="0">
                <a:solidFill>
                  <a:srgbClr val="003A79"/>
                </a:solidFill>
                <a:latin typeface="Century Gothic" panose="020B0502020202020204" pitchFamily="34" charset="0"/>
              </a:rPr>
              <a:t>essere</a:t>
            </a:r>
            <a:r>
              <a:rPr lang="en-US" sz="1800" dirty="0" smtClean="0">
                <a:solidFill>
                  <a:srgbClr val="003A79"/>
                </a:solidFill>
                <a:latin typeface="Century Gothic" panose="020B0502020202020204" pitchFamily="34" charset="0"/>
              </a:rPr>
              <a:t> </a:t>
            </a:r>
            <a:r>
              <a:rPr lang="en-US" sz="1800" dirty="0" err="1" smtClean="0">
                <a:solidFill>
                  <a:srgbClr val="003A79"/>
                </a:solidFill>
                <a:latin typeface="Century Gothic" panose="020B0502020202020204" pitchFamily="34" charset="0"/>
              </a:rPr>
              <a:t>più</a:t>
            </a:r>
            <a:r>
              <a:rPr lang="en-US" sz="1800" dirty="0" smtClean="0">
                <a:solidFill>
                  <a:srgbClr val="003A79"/>
                </a:solidFill>
                <a:latin typeface="Century Gothic" panose="020B0502020202020204" pitchFamily="34" charset="0"/>
              </a:rPr>
              <a:t> </a:t>
            </a:r>
            <a:r>
              <a:rPr lang="en-US" sz="1800" dirty="0" err="1" smtClean="0">
                <a:solidFill>
                  <a:srgbClr val="003A79"/>
                </a:solidFill>
                <a:latin typeface="Century Gothic" panose="020B0502020202020204" pitchFamily="34" charset="0"/>
              </a:rPr>
              <a:t>competitivi</a:t>
            </a:r>
            <a:r>
              <a:rPr lang="en-US" sz="1800" dirty="0" smtClean="0">
                <a:solidFill>
                  <a:srgbClr val="003A79"/>
                </a:solidFill>
                <a:latin typeface="Century Gothic" panose="020B0502020202020204" pitchFamily="34" charset="0"/>
              </a:rPr>
              <a:t> </a:t>
            </a:r>
            <a:r>
              <a:rPr lang="en-US" sz="1800" dirty="0" err="1" smtClean="0">
                <a:solidFill>
                  <a:srgbClr val="003A79"/>
                </a:solidFill>
                <a:latin typeface="Century Gothic" panose="020B0502020202020204" pitchFamily="34" charset="0"/>
              </a:rPr>
              <a:t>nel</a:t>
            </a:r>
            <a:r>
              <a:rPr lang="en-US" sz="1800" dirty="0" smtClean="0">
                <a:solidFill>
                  <a:srgbClr val="003A79"/>
                </a:solidFill>
                <a:latin typeface="Century Gothic" panose="020B0502020202020204" pitchFamily="34" charset="0"/>
              </a:rPr>
              <a:t> MED a </a:t>
            </a:r>
            <a:r>
              <a:rPr lang="en-US" sz="1800" dirty="0" err="1" smtClean="0">
                <a:solidFill>
                  <a:srgbClr val="003A79"/>
                </a:solidFill>
                <a:latin typeface="Century Gothic" panose="020B0502020202020204" pitchFamily="34" charset="0"/>
              </a:rPr>
              <a:t>prescindere</a:t>
            </a:r>
            <a:r>
              <a:rPr lang="en-US" sz="1800" dirty="0" smtClean="0">
                <a:solidFill>
                  <a:srgbClr val="003A79"/>
                </a:solidFill>
                <a:latin typeface="Century Gothic" panose="020B0502020202020204" pitchFamily="34" charset="0"/>
              </a:rPr>
              <a:t>…</a:t>
            </a:r>
            <a:endParaRPr lang="it-IT" sz="1800" dirty="0">
              <a:solidFill>
                <a:srgbClr val="003A79"/>
              </a:solidFill>
              <a:latin typeface="Century Gothic" panose="020B0502020202020204" pitchFamily="34" charset="0"/>
            </a:endParaRPr>
          </a:p>
        </p:txBody>
      </p:sp>
      <p:sp>
        <p:nvSpPr>
          <p:cNvPr id="4" name="Rettangolo 3"/>
          <p:cNvSpPr/>
          <p:nvPr/>
        </p:nvSpPr>
        <p:spPr>
          <a:xfrm>
            <a:off x="179512" y="699542"/>
            <a:ext cx="8568952" cy="307777"/>
          </a:xfrm>
          <a:prstGeom prst="rect">
            <a:avLst/>
          </a:prstGeom>
        </p:spPr>
        <p:txBody>
          <a:bodyPr wrap="square">
            <a:spAutoFit/>
          </a:bodyPr>
          <a:lstStyle/>
          <a:p>
            <a:pPr marL="269875" indent="-269875" algn="just" defTabSz="457200">
              <a:spcBef>
                <a:spcPct val="0"/>
              </a:spcBef>
              <a:spcAft>
                <a:spcPts val="800"/>
              </a:spcAft>
              <a:buClr>
                <a:srgbClr val="003A79"/>
              </a:buClr>
              <a:buSzPct val="140000"/>
              <a:buBlip>
                <a:blip r:embed="rId3"/>
              </a:buBlip>
              <a:defRPr/>
            </a:pPr>
            <a:r>
              <a:rPr lang="en-US" sz="1400" dirty="0">
                <a:latin typeface="Century Gothic" pitchFamily="34" charset="0"/>
                <a:ea typeface="+mj-ea"/>
                <a:cs typeface="Arial"/>
              </a:rPr>
              <a:t>Il gap </a:t>
            </a:r>
            <a:r>
              <a:rPr lang="en-US" sz="1400" dirty="0" err="1" smtClean="0">
                <a:latin typeface="Century Gothic" pitchFamily="34" charset="0"/>
                <a:ea typeface="+mj-ea"/>
                <a:cs typeface="Arial"/>
              </a:rPr>
              <a:t>tra</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i</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porti</a:t>
            </a:r>
            <a:r>
              <a:rPr lang="en-US" sz="1400" dirty="0" smtClean="0">
                <a:latin typeface="Century Gothic" pitchFamily="34" charset="0"/>
                <a:ea typeface="+mj-ea"/>
                <a:cs typeface="Arial"/>
              </a:rPr>
              <a:t> del </a:t>
            </a:r>
            <a:r>
              <a:rPr lang="en-US" sz="1400" dirty="0" err="1" smtClean="0">
                <a:latin typeface="Century Gothic" pitchFamily="34" charset="0"/>
                <a:ea typeface="+mj-ea"/>
                <a:cs typeface="Arial"/>
              </a:rPr>
              <a:t>Sud</a:t>
            </a:r>
            <a:r>
              <a:rPr lang="en-US" sz="1400" dirty="0" smtClean="0">
                <a:latin typeface="Century Gothic" pitchFamily="34" charset="0"/>
                <a:ea typeface="+mj-ea"/>
                <a:cs typeface="Arial"/>
              </a:rPr>
              <a:t> e Nord del </a:t>
            </a:r>
            <a:r>
              <a:rPr lang="en-US" sz="1400" dirty="0" err="1" smtClean="0">
                <a:latin typeface="Century Gothic" pitchFamily="34" charset="0"/>
                <a:ea typeface="+mj-ea"/>
                <a:cs typeface="Arial"/>
              </a:rPr>
              <a:t>Mediterraneo</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si</a:t>
            </a:r>
            <a:r>
              <a:rPr lang="en-US" sz="1400" dirty="0" smtClean="0">
                <a:latin typeface="Century Gothic" pitchFamily="34" charset="0"/>
                <a:ea typeface="+mj-ea"/>
                <a:cs typeface="Arial"/>
              </a:rPr>
              <a:t> è </a:t>
            </a:r>
            <a:r>
              <a:rPr lang="en-US" sz="1400" dirty="0" err="1" smtClean="0">
                <a:latin typeface="Century Gothic" pitchFamily="34" charset="0"/>
                <a:ea typeface="+mj-ea"/>
                <a:cs typeface="Arial"/>
              </a:rPr>
              <a:t>progressivamente</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ridotto</a:t>
            </a:r>
            <a:r>
              <a:rPr lang="en-US" sz="1400" dirty="0" smtClean="0">
                <a:latin typeface="Century Gothic" pitchFamily="34" charset="0"/>
                <a:ea typeface="+mj-ea"/>
                <a:cs typeface="Arial"/>
              </a:rPr>
              <a:t>. </a:t>
            </a:r>
            <a:endParaRPr lang="en-US" sz="1600" dirty="0">
              <a:solidFill>
                <a:prstClr val="black"/>
              </a:solidFill>
              <a:latin typeface="Arial"/>
              <a:cs typeface="Arial"/>
            </a:endParaRPr>
          </a:p>
        </p:txBody>
      </p:sp>
    </p:spTree>
    <p:extLst>
      <p:ext uri="{BB962C8B-B14F-4D97-AF65-F5344CB8AC3E}">
        <p14:creationId xmlns:p14="http://schemas.microsoft.com/office/powerpoint/2010/main" xmlns="" val="1786328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715766"/>
            <a:ext cx="91440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Tree>
    <p:extLst>
      <p:ext uri="{BB962C8B-B14F-4D97-AF65-F5344CB8AC3E}">
        <p14:creationId xmlns:p14="http://schemas.microsoft.com/office/powerpoint/2010/main" xmlns="" val="417913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15" name="Text Box 3"/>
          <p:cNvSpPr txBox="1">
            <a:spLocks noChangeArrowheads="1"/>
          </p:cNvSpPr>
          <p:nvPr/>
        </p:nvSpPr>
        <p:spPr bwMode="auto">
          <a:xfrm>
            <a:off x="107504" y="267494"/>
            <a:ext cx="7378916"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lstStyle>
            <a:defPPr>
              <a:defRPr lang="it-IT"/>
            </a:defPPr>
            <a:lvl1pPr>
              <a:lnSpc>
                <a:spcPct val="90000"/>
              </a:lnSpc>
              <a:spcBef>
                <a:spcPct val="50000"/>
              </a:spcBef>
              <a:spcAft>
                <a:spcPct val="50000"/>
              </a:spcAft>
              <a:buClr>
                <a:srgbClr val="FFCC00"/>
              </a:buClr>
              <a:buSzPct val="140000"/>
              <a:buFont typeface="Wingdings" pitchFamily="2" charset="2"/>
              <a:buNone/>
              <a:defRPr sz="2400" b="1">
                <a:solidFill>
                  <a:srgbClr val="851F55"/>
                </a:solidFill>
                <a:latin typeface="Arial" pitchFamily="34" charset="0"/>
                <a:ea typeface="MS PGothic" pitchFamily="34" charset="-128"/>
                <a:cs typeface="Arial"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nSpc>
                <a:spcPct val="100000"/>
              </a:lnSpc>
              <a:spcBef>
                <a:spcPts val="40"/>
              </a:spcBef>
              <a:spcAft>
                <a:spcPts val="40"/>
              </a:spcAft>
            </a:pPr>
            <a:r>
              <a:rPr lang="en-US" dirty="0" err="1" smtClean="0">
                <a:solidFill>
                  <a:srgbClr val="003A79"/>
                </a:solidFill>
                <a:latin typeface="Century Gothic" panose="020B0502020202020204" pitchFamily="34" charset="0"/>
              </a:rPr>
              <a:t>perchè</a:t>
            </a:r>
            <a:r>
              <a:rPr lang="en-US" dirty="0" smtClean="0">
                <a:solidFill>
                  <a:srgbClr val="003A79"/>
                </a:solidFill>
                <a:latin typeface="Century Gothic" panose="020B0502020202020204" pitchFamily="34" charset="0"/>
              </a:rPr>
              <a:t> lo scenario </a:t>
            </a:r>
            <a:r>
              <a:rPr lang="en-US" dirty="0" err="1" smtClean="0">
                <a:solidFill>
                  <a:srgbClr val="003A79"/>
                </a:solidFill>
                <a:latin typeface="Century Gothic" panose="020B0502020202020204" pitchFamily="34" charset="0"/>
              </a:rPr>
              <a:t>competitivo</a:t>
            </a:r>
            <a:r>
              <a:rPr lang="en-US" dirty="0" smtClean="0">
                <a:solidFill>
                  <a:srgbClr val="003A79"/>
                </a:solidFill>
                <a:latin typeface="Century Gothic" panose="020B0502020202020204" pitchFamily="34" charset="0"/>
              </a:rPr>
              <a:t> </a:t>
            </a:r>
            <a:r>
              <a:rPr lang="en-US" dirty="0" err="1" smtClean="0">
                <a:solidFill>
                  <a:srgbClr val="003A79"/>
                </a:solidFill>
                <a:latin typeface="Century Gothic" panose="020B0502020202020204" pitchFamily="34" charset="0"/>
              </a:rPr>
              <a:t>va</a:t>
            </a:r>
            <a:r>
              <a:rPr lang="en-US" dirty="0" smtClean="0">
                <a:solidFill>
                  <a:srgbClr val="003A79"/>
                </a:solidFill>
                <a:latin typeface="Century Gothic" panose="020B0502020202020204" pitchFamily="34" charset="0"/>
              </a:rPr>
              <a:t> </a:t>
            </a:r>
            <a:r>
              <a:rPr lang="en-US" dirty="0" err="1" smtClean="0">
                <a:solidFill>
                  <a:srgbClr val="003A79"/>
                </a:solidFill>
                <a:latin typeface="Century Gothic" panose="020B0502020202020204" pitchFamily="34" charset="0"/>
              </a:rPr>
              <a:t>mutando</a:t>
            </a:r>
            <a:r>
              <a:rPr lang="en-US" dirty="0" smtClean="0">
                <a:solidFill>
                  <a:srgbClr val="003A79"/>
                </a:solidFill>
                <a:latin typeface="Century Gothic" panose="020B0502020202020204" pitchFamily="34" charset="0"/>
              </a:rPr>
              <a:t>…</a:t>
            </a:r>
            <a:endParaRPr lang="it-IT" dirty="0">
              <a:solidFill>
                <a:srgbClr val="003A79"/>
              </a:solidFill>
              <a:latin typeface="Century Gothic" panose="020B0502020202020204" pitchFamily="34" charset="0"/>
            </a:endParaRPr>
          </a:p>
        </p:txBody>
      </p:sp>
      <p:sp>
        <p:nvSpPr>
          <p:cNvPr id="17" name="Rettangolo 16"/>
          <p:cNvSpPr/>
          <p:nvPr/>
        </p:nvSpPr>
        <p:spPr>
          <a:xfrm>
            <a:off x="179512" y="771550"/>
            <a:ext cx="8568952" cy="307777"/>
          </a:xfrm>
          <a:prstGeom prst="rect">
            <a:avLst/>
          </a:prstGeom>
        </p:spPr>
        <p:txBody>
          <a:bodyPr wrap="square">
            <a:spAutoFit/>
          </a:bodyPr>
          <a:lstStyle/>
          <a:p>
            <a:pPr marL="269875" indent="-269875" algn="just" defTabSz="457200">
              <a:spcBef>
                <a:spcPct val="0"/>
              </a:spcBef>
              <a:spcAft>
                <a:spcPts val="800"/>
              </a:spcAft>
              <a:buClr>
                <a:srgbClr val="003A79"/>
              </a:buClr>
              <a:buSzPct val="140000"/>
              <a:buBlip>
                <a:blip r:embed="rId4"/>
              </a:buBlip>
              <a:defRPr/>
            </a:pPr>
            <a:r>
              <a:rPr lang="en-US" sz="1400" dirty="0">
                <a:latin typeface="Century Gothic" pitchFamily="34" charset="0"/>
                <a:ea typeface="+mj-ea"/>
                <a:cs typeface="Arial"/>
              </a:rPr>
              <a:t>Il gap </a:t>
            </a:r>
            <a:r>
              <a:rPr lang="en-US" sz="1400" dirty="0" err="1" smtClean="0">
                <a:latin typeface="Century Gothic" pitchFamily="34" charset="0"/>
                <a:ea typeface="+mj-ea"/>
                <a:cs typeface="Arial"/>
              </a:rPr>
              <a:t>tra</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i</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porti</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italiani</a:t>
            </a:r>
            <a:r>
              <a:rPr lang="en-US" sz="1400" dirty="0" smtClean="0">
                <a:latin typeface="Century Gothic" pitchFamily="34" charset="0"/>
                <a:ea typeface="+mj-ea"/>
                <a:cs typeface="Arial"/>
              </a:rPr>
              <a:t> e </a:t>
            </a:r>
            <a:r>
              <a:rPr lang="en-US" sz="1400" dirty="0" err="1" smtClean="0">
                <a:latin typeface="Century Gothic" pitchFamily="34" charset="0"/>
                <a:ea typeface="+mj-ea"/>
                <a:cs typeface="Arial"/>
              </a:rPr>
              <a:t>quelli</a:t>
            </a:r>
            <a:r>
              <a:rPr lang="en-US" sz="1400" dirty="0" smtClean="0">
                <a:latin typeface="Century Gothic" pitchFamily="34" charset="0"/>
                <a:ea typeface="+mj-ea"/>
                <a:cs typeface="Arial"/>
              </a:rPr>
              <a:t> del Nord del </a:t>
            </a:r>
            <a:r>
              <a:rPr lang="en-US" sz="1400" dirty="0" err="1" smtClean="0">
                <a:latin typeface="Century Gothic" pitchFamily="34" charset="0"/>
                <a:ea typeface="+mj-ea"/>
                <a:cs typeface="Arial"/>
              </a:rPr>
              <a:t>Mediterraneo</a:t>
            </a:r>
            <a:r>
              <a:rPr lang="en-US" sz="1400" dirty="0" smtClean="0">
                <a:latin typeface="Century Gothic" pitchFamily="34" charset="0"/>
                <a:ea typeface="+mj-ea"/>
                <a:cs typeface="Arial"/>
              </a:rPr>
              <a:t> </a:t>
            </a:r>
            <a:r>
              <a:rPr lang="en-US" sz="1400" dirty="0" err="1" smtClean="0">
                <a:latin typeface="Century Gothic" pitchFamily="34" charset="0"/>
                <a:ea typeface="+mj-ea"/>
                <a:cs typeface="Arial"/>
              </a:rPr>
              <a:t>si</a:t>
            </a:r>
            <a:r>
              <a:rPr lang="en-US" sz="1400" dirty="0" smtClean="0">
                <a:latin typeface="Century Gothic" pitchFamily="34" charset="0"/>
                <a:ea typeface="+mj-ea"/>
                <a:cs typeface="Arial"/>
              </a:rPr>
              <a:t> è </a:t>
            </a:r>
            <a:r>
              <a:rPr lang="en-US" sz="1400" dirty="0" err="1" smtClean="0">
                <a:latin typeface="Century Gothic" pitchFamily="34" charset="0"/>
                <a:ea typeface="+mj-ea"/>
                <a:cs typeface="Arial"/>
              </a:rPr>
              <a:t>annullato</a:t>
            </a:r>
            <a:r>
              <a:rPr lang="en-US" sz="1400" dirty="0" smtClean="0">
                <a:latin typeface="Century Gothic" pitchFamily="34" charset="0"/>
                <a:ea typeface="+mj-ea"/>
                <a:cs typeface="Arial"/>
              </a:rPr>
              <a:t>. </a:t>
            </a:r>
            <a:endParaRPr lang="en-US" sz="1600" dirty="0">
              <a:solidFill>
                <a:prstClr val="black"/>
              </a:solidFill>
              <a:latin typeface="Arial"/>
              <a:cs typeface="Arial"/>
            </a:endParaRPr>
          </a:p>
        </p:txBody>
      </p:sp>
    </p:spTree>
    <p:extLst>
      <p:ext uri="{BB962C8B-B14F-4D97-AF65-F5344CB8AC3E}">
        <p14:creationId xmlns:p14="http://schemas.microsoft.com/office/powerpoint/2010/main" xmlns="" val="394417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107504" y="-1"/>
            <a:ext cx="9289032" cy="143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81000" indent="-381000"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marL="0" indent="0"/>
            <a:r>
              <a:rPr lang="en-US" sz="2800" u="none" dirty="0" smtClean="0">
                <a:solidFill>
                  <a:srgbClr val="003A79"/>
                </a:solidFill>
                <a:latin typeface="Century Gothic" panose="020B0502020202020204" pitchFamily="34" charset="0"/>
                <a:ea typeface="MS PGothic" pitchFamily="34" charset="-128"/>
                <a:cs typeface="Arial" pitchFamily="34" charset="0"/>
              </a:rPr>
              <a:t>Il </a:t>
            </a:r>
            <a:r>
              <a:rPr lang="en-US" sz="2800" u="none" dirty="0" err="1" smtClean="0">
                <a:solidFill>
                  <a:srgbClr val="003A79"/>
                </a:solidFill>
                <a:latin typeface="Century Gothic" panose="020B0502020202020204" pitchFamily="34" charset="0"/>
                <a:ea typeface="MS PGothic" pitchFamily="34" charset="-128"/>
                <a:cs typeface="Arial" pitchFamily="34" charset="0"/>
              </a:rPr>
              <a:t>traffico</a:t>
            </a:r>
            <a:r>
              <a:rPr lang="en-US" sz="2800" u="none" dirty="0" smtClean="0">
                <a:solidFill>
                  <a:srgbClr val="003A79"/>
                </a:solidFill>
                <a:latin typeface="Century Gothic" panose="020B0502020202020204" pitchFamily="34" charset="0"/>
                <a:ea typeface="MS PGothic" pitchFamily="34" charset="-128"/>
                <a:cs typeface="Arial" pitchFamily="34" charset="0"/>
              </a:rPr>
              <a:t> extra-Med </a:t>
            </a:r>
            <a:r>
              <a:rPr lang="en-US" sz="2800" u="none" dirty="0" smtClean="0">
                <a:solidFill>
                  <a:srgbClr val="003A79"/>
                </a:solidFill>
                <a:latin typeface="Century Gothic" panose="020B0502020202020204" pitchFamily="34" charset="0"/>
                <a:ea typeface="MS PGothic" pitchFamily="34" charset="-128"/>
                <a:cs typeface="Arial" pitchFamily="34" charset="0"/>
              </a:rPr>
              <a:t>è forte con </a:t>
            </a:r>
            <a:r>
              <a:rPr lang="en-US" sz="2800" u="none" dirty="0" err="1" smtClean="0">
                <a:solidFill>
                  <a:srgbClr val="003A79"/>
                </a:solidFill>
                <a:latin typeface="Century Gothic" panose="020B0502020202020204" pitchFamily="34" charset="0"/>
                <a:ea typeface="MS PGothic" pitchFamily="34" charset="-128"/>
                <a:cs typeface="Arial" pitchFamily="34" charset="0"/>
              </a:rPr>
              <a:t>l’East</a:t>
            </a:r>
            <a:r>
              <a:rPr lang="en-US" sz="2800" u="none" dirty="0" smtClean="0">
                <a:solidFill>
                  <a:srgbClr val="003A79"/>
                </a:solidFill>
                <a:latin typeface="Century Gothic" panose="020B0502020202020204" pitchFamily="34" charset="0"/>
                <a:ea typeface="MS PGothic" pitchFamily="34" charset="-128"/>
                <a:cs typeface="Arial" pitchFamily="34" charset="0"/>
              </a:rPr>
              <a:t>- Asia </a:t>
            </a:r>
            <a:r>
              <a:rPr lang="en-US" sz="2800" u="none" dirty="0" err="1" smtClean="0">
                <a:solidFill>
                  <a:srgbClr val="003A79"/>
                </a:solidFill>
                <a:latin typeface="Century Gothic" panose="020B0502020202020204" pitchFamily="34" charset="0"/>
                <a:ea typeface="MS PGothic" pitchFamily="34" charset="-128"/>
                <a:cs typeface="Arial" pitchFamily="34" charset="0"/>
              </a:rPr>
              <a:t>si</a:t>
            </a:r>
            <a:r>
              <a:rPr lang="en-US" sz="2800" u="none" dirty="0" smtClean="0">
                <a:solidFill>
                  <a:srgbClr val="003A79"/>
                </a:solidFill>
                <a:latin typeface="Century Gothic" panose="020B0502020202020204" pitchFamily="34" charset="0"/>
                <a:ea typeface="MS PGothic" pitchFamily="34" charset="-128"/>
                <a:cs typeface="Arial" pitchFamily="34" charset="0"/>
              </a:rPr>
              <a:t> </a:t>
            </a:r>
            <a:r>
              <a:rPr lang="en-US" sz="2800" u="none" dirty="0" err="1" smtClean="0">
                <a:solidFill>
                  <a:srgbClr val="003A79"/>
                </a:solidFill>
                <a:latin typeface="Century Gothic" panose="020B0502020202020204" pitchFamily="34" charset="0"/>
                <a:ea typeface="MS PGothic" pitchFamily="34" charset="-128"/>
                <a:cs typeface="Arial" pitchFamily="34" charset="0"/>
              </a:rPr>
              <a:t>sta</a:t>
            </a:r>
            <a:r>
              <a:rPr lang="en-US" sz="2800" u="none" dirty="0" smtClean="0">
                <a:solidFill>
                  <a:srgbClr val="003A79"/>
                </a:solidFill>
                <a:latin typeface="Century Gothic" panose="020B0502020202020204" pitchFamily="34" charset="0"/>
                <a:ea typeface="MS PGothic" pitchFamily="34" charset="-128"/>
                <a:cs typeface="Arial" pitchFamily="34" charset="0"/>
              </a:rPr>
              <a:t> </a:t>
            </a:r>
            <a:r>
              <a:rPr lang="en-US" sz="2800" u="none" dirty="0" err="1" smtClean="0">
                <a:solidFill>
                  <a:srgbClr val="003A79"/>
                </a:solidFill>
                <a:latin typeface="Century Gothic" panose="020B0502020202020204" pitchFamily="34" charset="0"/>
                <a:ea typeface="MS PGothic" pitchFamily="34" charset="-128"/>
                <a:cs typeface="Arial" pitchFamily="34" charset="0"/>
              </a:rPr>
              <a:t>creando</a:t>
            </a:r>
            <a:r>
              <a:rPr lang="en-US" sz="2800" u="none" dirty="0" smtClean="0">
                <a:solidFill>
                  <a:srgbClr val="003A79"/>
                </a:solidFill>
                <a:latin typeface="Century Gothic" panose="020B0502020202020204" pitchFamily="34" charset="0"/>
                <a:ea typeface="MS PGothic" pitchFamily="34" charset="-128"/>
                <a:cs typeface="Arial" pitchFamily="34" charset="0"/>
              </a:rPr>
              <a:t> </a:t>
            </a:r>
            <a:r>
              <a:rPr lang="en-US" sz="2800" u="none" dirty="0" err="1" smtClean="0">
                <a:solidFill>
                  <a:srgbClr val="003A79"/>
                </a:solidFill>
                <a:latin typeface="Century Gothic" panose="020B0502020202020204" pitchFamily="34" charset="0"/>
                <a:ea typeface="MS PGothic" pitchFamily="34" charset="-128"/>
                <a:cs typeface="Arial" pitchFamily="34" charset="0"/>
              </a:rPr>
              <a:t>quindi</a:t>
            </a:r>
            <a:r>
              <a:rPr lang="en-US" sz="2800" u="none" dirty="0" smtClean="0">
                <a:solidFill>
                  <a:srgbClr val="003A79"/>
                </a:solidFill>
                <a:latin typeface="Century Gothic" panose="020B0502020202020204" pitchFamily="34" charset="0"/>
                <a:ea typeface="MS PGothic" pitchFamily="34" charset="-128"/>
                <a:cs typeface="Arial" pitchFamily="34" charset="0"/>
              </a:rPr>
              <a:t> </a:t>
            </a:r>
            <a:r>
              <a:rPr lang="en-US" sz="2800" u="none" dirty="0" err="1" smtClean="0">
                <a:solidFill>
                  <a:srgbClr val="003A79"/>
                </a:solidFill>
                <a:latin typeface="Century Gothic" panose="020B0502020202020204" pitchFamily="34" charset="0"/>
                <a:ea typeface="MS PGothic" pitchFamily="34" charset="-128"/>
                <a:cs typeface="Arial" pitchFamily="34" charset="0"/>
              </a:rPr>
              <a:t>dipendenza</a:t>
            </a:r>
            <a:r>
              <a:rPr lang="en-US" sz="2800" u="none" dirty="0" smtClean="0">
                <a:solidFill>
                  <a:srgbClr val="003A79"/>
                </a:solidFill>
                <a:latin typeface="Century Gothic" panose="020B0502020202020204" pitchFamily="34" charset="0"/>
                <a:ea typeface="MS PGothic" pitchFamily="34" charset="-128"/>
                <a:cs typeface="Arial" pitchFamily="34" charset="0"/>
              </a:rPr>
              <a:t> </a:t>
            </a:r>
            <a:r>
              <a:rPr lang="en-US" sz="2800" u="none" dirty="0" err="1" smtClean="0">
                <a:solidFill>
                  <a:srgbClr val="003A79"/>
                </a:solidFill>
                <a:latin typeface="Century Gothic" panose="020B0502020202020204" pitchFamily="34" charset="0"/>
                <a:ea typeface="MS PGothic" pitchFamily="34" charset="-128"/>
                <a:cs typeface="Arial" pitchFamily="34" charset="0"/>
              </a:rPr>
              <a:t>da</a:t>
            </a:r>
            <a:r>
              <a:rPr lang="en-US" sz="2800" u="none" dirty="0" smtClean="0">
                <a:solidFill>
                  <a:srgbClr val="003A79"/>
                </a:solidFill>
                <a:latin typeface="Century Gothic" panose="020B0502020202020204" pitchFamily="34" charset="0"/>
                <a:ea typeface="MS PGothic" pitchFamily="34" charset="-128"/>
                <a:cs typeface="Arial" pitchFamily="34" charset="0"/>
              </a:rPr>
              <a:t> </a:t>
            </a:r>
            <a:r>
              <a:rPr lang="en-US" sz="2800" u="none" dirty="0" err="1" smtClean="0">
                <a:solidFill>
                  <a:srgbClr val="003A79"/>
                </a:solidFill>
                <a:latin typeface="Century Gothic" panose="020B0502020202020204" pitchFamily="34" charset="0"/>
                <a:ea typeface="MS PGothic" pitchFamily="34" charset="-128"/>
                <a:cs typeface="Arial" pitchFamily="34" charset="0"/>
              </a:rPr>
              <a:t>traffico</a:t>
            </a:r>
            <a:r>
              <a:rPr lang="en-US" sz="2800" u="none" dirty="0" smtClean="0">
                <a:solidFill>
                  <a:srgbClr val="003A79"/>
                </a:solidFill>
                <a:latin typeface="Century Gothic" panose="020B0502020202020204" pitchFamily="34" charset="0"/>
                <a:ea typeface="MS PGothic" pitchFamily="34" charset="-128"/>
                <a:cs typeface="Arial" pitchFamily="34" charset="0"/>
              </a:rPr>
              <a:t> </a:t>
            </a:r>
            <a:endParaRPr lang="en-US" sz="2800" u="none" dirty="0">
              <a:solidFill>
                <a:srgbClr val="003A79"/>
              </a:solidFill>
              <a:latin typeface="Century Gothic" panose="020B0502020202020204" pitchFamily="34" charset="0"/>
              <a:ea typeface="MS PGothic" pitchFamily="34" charset="-128"/>
              <a:cs typeface="Arial" pitchFamily="34" charset="0"/>
            </a:endParaRPr>
          </a:p>
          <a:p>
            <a:endParaRPr lang="it-IT" altLang="it-IT" sz="2800" u="none" dirty="0">
              <a:solidFill>
                <a:srgbClr val="003A79"/>
              </a:solidFill>
              <a:latin typeface="Century Gothic" panose="020B0502020202020204" pitchFamily="34" charset="0"/>
              <a:ea typeface="MS PGothic" pitchFamily="34" charset="-128"/>
              <a:cs typeface="Arial" pitchFamily="34" charset="0"/>
              <a:sym typeface="Apex New Medium" pitchFamily="50" charset="0"/>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26" b="1880"/>
          <a:stretch/>
        </p:blipFill>
        <p:spPr bwMode="auto">
          <a:xfrm>
            <a:off x="2405063" y="1347614"/>
            <a:ext cx="4333875" cy="3543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asellaDiTesto 2"/>
          <p:cNvSpPr txBox="1"/>
          <p:nvPr/>
        </p:nvSpPr>
        <p:spPr>
          <a:xfrm>
            <a:off x="432048" y="1070615"/>
            <a:ext cx="8964488" cy="276999"/>
          </a:xfrm>
          <a:prstGeom prst="rect">
            <a:avLst/>
          </a:prstGeom>
          <a:noFill/>
        </p:spPr>
        <p:txBody>
          <a:bodyPr wrap="square" rtlCol="0">
            <a:spAutoFit/>
          </a:bodyPr>
          <a:lstStyle/>
          <a:p>
            <a:pPr algn="ctr"/>
            <a:r>
              <a:rPr lang="it-IT" sz="1200" b="1" dirty="0" smtClean="0">
                <a:latin typeface="Century Gothic" panose="020B0502020202020204" pitchFamily="34" charset="0"/>
              </a:rPr>
              <a:t>Traffico extra-mediterraneo dei porti </a:t>
            </a:r>
            <a:r>
              <a:rPr lang="it-IT" sz="1200" b="1" dirty="0" err="1" smtClean="0">
                <a:latin typeface="Century Gothic" panose="020B0502020202020204" pitchFamily="34" charset="0"/>
              </a:rPr>
              <a:t>med</a:t>
            </a:r>
            <a:r>
              <a:rPr lang="it-IT" sz="1200" b="1" dirty="0" smtClean="0">
                <a:latin typeface="Century Gothic" panose="020B0502020202020204" pitchFamily="34" charset="0"/>
              </a:rPr>
              <a:t>  (2009-2016) % su TEU </a:t>
            </a:r>
          </a:p>
        </p:txBody>
      </p:sp>
      <p:sp>
        <p:nvSpPr>
          <p:cNvPr id="5"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6"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33272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2427734"/>
            <a:ext cx="1368152" cy="1944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Titolo 1"/>
          <p:cNvSpPr txBox="1">
            <a:spLocks/>
          </p:cNvSpPr>
          <p:nvPr/>
        </p:nvSpPr>
        <p:spPr>
          <a:xfrm>
            <a:off x="398464" y="267495"/>
            <a:ext cx="8061968" cy="357187"/>
          </a:xfrm>
          <a:prstGeom prst="rect">
            <a:avLst/>
          </a:prstGeom>
        </p:spPr>
        <p:txBody>
          <a:bodyPr lIns="0" tIns="0" rIns="0" bIns="0"/>
          <a:lstStyle/>
          <a:p>
            <a:pPr>
              <a:defRPr/>
            </a:pPr>
            <a:r>
              <a:rPr lang="en-US" sz="2400" b="1" dirty="0" smtClean="0">
                <a:solidFill>
                  <a:srgbClr val="003A79"/>
                </a:solidFill>
                <a:latin typeface="Century Gothic" panose="020B0502020202020204" pitchFamily="34" charset="0"/>
                <a:ea typeface="MS PGothic" pitchFamily="34" charset="-128"/>
                <a:cs typeface="Arial" pitchFamily="34" charset="0"/>
              </a:rPr>
              <a:t>E </a:t>
            </a:r>
            <a:r>
              <a:rPr lang="en-US" sz="2400" b="1" dirty="0" err="1" smtClean="0">
                <a:solidFill>
                  <a:srgbClr val="003A79"/>
                </a:solidFill>
                <a:latin typeface="Century Gothic" panose="020B0502020202020204" pitchFamily="34" charset="0"/>
                <a:ea typeface="MS PGothic" pitchFamily="34" charset="-128"/>
                <a:cs typeface="Arial" pitchFamily="34" charset="0"/>
              </a:rPr>
              <a:t>stiamo</a:t>
            </a:r>
            <a:r>
              <a:rPr lang="en-US" sz="2400" b="1" dirty="0" smtClean="0">
                <a:solidFill>
                  <a:srgbClr val="003A79"/>
                </a:solidFill>
                <a:latin typeface="Century Gothic" panose="020B0502020202020204" pitchFamily="34" charset="0"/>
                <a:ea typeface="MS PGothic" pitchFamily="34" charset="-128"/>
                <a:cs typeface="Arial" pitchFamily="34" charset="0"/>
              </a:rPr>
              <a:t> </a:t>
            </a:r>
            <a:r>
              <a:rPr lang="en-US" sz="2400" b="1" dirty="0" err="1" smtClean="0">
                <a:solidFill>
                  <a:srgbClr val="003A79"/>
                </a:solidFill>
                <a:latin typeface="Century Gothic" panose="020B0502020202020204" pitchFamily="34" charset="0"/>
                <a:ea typeface="MS PGothic" pitchFamily="34" charset="-128"/>
                <a:cs typeface="Arial" pitchFamily="34" charset="0"/>
              </a:rPr>
              <a:t>perdendo</a:t>
            </a:r>
            <a:r>
              <a:rPr lang="en-US" sz="2400" b="1" dirty="0" smtClean="0">
                <a:solidFill>
                  <a:srgbClr val="003A79"/>
                </a:solidFill>
                <a:latin typeface="Century Gothic" panose="020B0502020202020204" pitchFamily="34" charset="0"/>
                <a:ea typeface="MS PGothic" pitchFamily="34" charset="-128"/>
                <a:cs typeface="Arial" pitchFamily="34" charset="0"/>
              </a:rPr>
              <a:t> la </a:t>
            </a:r>
            <a:r>
              <a:rPr lang="en-US" sz="2400" b="1" dirty="0" err="1" smtClean="0">
                <a:solidFill>
                  <a:srgbClr val="003A79"/>
                </a:solidFill>
                <a:latin typeface="Century Gothic" panose="020B0502020202020204" pitchFamily="34" charset="0"/>
                <a:ea typeface="MS PGothic" pitchFamily="34" charset="-128"/>
                <a:cs typeface="Arial" pitchFamily="34" charset="0"/>
              </a:rPr>
              <a:t>dimensione</a:t>
            </a:r>
            <a:r>
              <a:rPr lang="en-US" sz="2400" b="1" dirty="0" smtClean="0">
                <a:solidFill>
                  <a:srgbClr val="003A79"/>
                </a:solidFill>
                <a:latin typeface="Century Gothic" panose="020B0502020202020204" pitchFamily="34" charset="0"/>
                <a:ea typeface="MS PGothic" pitchFamily="34" charset="-128"/>
                <a:cs typeface="Arial" pitchFamily="34" charset="0"/>
              </a:rPr>
              <a:t> </a:t>
            </a:r>
            <a:r>
              <a:rPr lang="en-US" sz="2400" b="1" dirty="0" err="1" smtClean="0">
                <a:solidFill>
                  <a:srgbClr val="003A79"/>
                </a:solidFill>
                <a:latin typeface="Century Gothic" panose="020B0502020202020204" pitchFamily="34" charset="0"/>
                <a:ea typeface="MS PGothic" pitchFamily="34" charset="-128"/>
                <a:cs typeface="Arial" pitchFamily="34" charset="0"/>
              </a:rPr>
              <a:t>mediterranea</a:t>
            </a:r>
            <a:r>
              <a:rPr lang="en-US" sz="2400" b="1" dirty="0" smtClean="0">
                <a:solidFill>
                  <a:srgbClr val="003A79"/>
                </a:solidFill>
                <a:latin typeface="Century Gothic" panose="020B0502020202020204" pitchFamily="34" charset="0"/>
                <a:ea typeface="MS PGothic" pitchFamily="34" charset="-128"/>
                <a:cs typeface="Arial" pitchFamily="34" charset="0"/>
              </a:rPr>
              <a:t>…</a:t>
            </a:r>
            <a:endParaRPr lang="en-US" sz="2400" b="1" dirty="0">
              <a:solidFill>
                <a:srgbClr val="003A79"/>
              </a:solidFill>
              <a:latin typeface="Century Gothic" panose="020B0502020202020204" pitchFamily="34" charset="0"/>
              <a:ea typeface="MS PGothic" pitchFamily="34" charset="-128"/>
              <a:cs typeface="Arial" pitchFamily="34" charset="0"/>
            </a:endParaRPr>
          </a:p>
        </p:txBody>
      </p:sp>
      <p:sp>
        <p:nvSpPr>
          <p:cNvPr id="15" name="CasellaDiTesto 22"/>
          <p:cNvSpPr txBox="1">
            <a:spLocks noChangeArrowheads="1"/>
          </p:cNvSpPr>
          <p:nvPr/>
        </p:nvSpPr>
        <p:spPr bwMode="auto">
          <a:xfrm>
            <a:off x="387724" y="1491630"/>
            <a:ext cx="5984476"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000000"/>
                </a:solidFill>
                <a:latin typeface="Arial" charset="0"/>
                <a:cs typeface="Arial" charset="0"/>
              </a:rPr>
              <a:t>Quote di </a:t>
            </a:r>
            <a:r>
              <a:rPr lang="en-US" sz="1100" b="1" dirty="0" err="1" smtClean="0">
                <a:solidFill>
                  <a:srgbClr val="000000"/>
                </a:solidFill>
                <a:latin typeface="Arial" charset="0"/>
                <a:cs typeface="Arial" charset="0"/>
              </a:rPr>
              <a:t>mercato</a:t>
            </a:r>
            <a:r>
              <a:rPr lang="en-US" sz="1100" b="1" dirty="0" smtClean="0">
                <a:solidFill>
                  <a:srgbClr val="000000"/>
                </a:solidFill>
                <a:latin typeface="Arial" charset="0"/>
                <a:cs typeface="Arial" charset="0"/>
              </a:rPr>
              <a:t> </a:t>
            </a:r>
            <a:r>
              <a:rPr lang="en-US" sz="1100" b="1" dirty="0" err="1" smtClean="0">
                <a:solidFill>
                  <a:srgbClr val="000000"/>
                </a:solidFill>
                <a:latin typeface="Arial" charset="0"/>
                <a:cs typeface="Arial" charset="0"/>
              </a:rPr>
              <a:t>nelle</a:t>
            </a:r>
            <a:r>
              <a:rPr lang="en-US" sz="1100" b="1" dirty="0" smtClean="0">
                <a:solidFill>
                  <a:srgbClr val="000000"/>
                </a:solidFill>
                <a:latin typeface="Arial" charset="0"/>
                <a:cs typeface="Arial" charset="0"/>
              </a:rPr>
              <a:t> </a:t>
            </a:r>
            <a:r>
              <a:rPr lang="en-US" sz="1100" b="1" dirty="0" err="1" smtClean="0">
                <a:solidFill>
                  <a:srgbClr val="000000"/>
                </a:solidFill>
                <a:latin typeface="Arial" charset="0"/>
                <a:cs typeface="Arial" charset="0"/>
              </a:rPr>
              <a:t>importazioni</a:t>
            </a:r>
            <a:r>
              <a:rPr lang="en-US" sz="1100" b="1" dirty="0" smtClean="0">
                <a:solidFill>
                  <a:srgbClr val="000000"/>
                </a:solidFill>
                <a:latin typeface="Arial" charset="0"/>
                <a:cs typeface="Arial" charset="0"/>
              </a:rPr>
              <a:t> di </a:t>
            </a:r>
            <a:r>
              <a:rPr lang="en-US" sz="1100" b="1" dirty="0" err="1" smtClean="0">
                <a:solidFill>
                  <a:srgbClr val="000000"/>
                </a:solidFill>
                <a:latin typeface="Arial" charset="0"/>
                <a:cs typeface="Arial" charset="0"/>
              </a:rPr>
              <a:t>beni</a:t>
            </a:r>
            <a:r>
              <a:rPr lang="en-US" sz="1100" b="1" dirty="0" smtClean="0">
                <a:solidFill>
                  <a:srgbClr val="000000"/>
                </a:solidFill>
                <a:latin typeface="Arial" charset="0"/>
                <a:cs typeface="Arial" charset="0"/>
              </a:rPr>
              <a:t> </a:t>
            </a:r>
            <a:r>
              <a:rPr lang="en-US" sz="1100" b="1" dirty="0" err="1" smtClean="0">
                <a:solidFill>
                  <a:srgbClr val="000000"/>
                </a:solidFill>
                <a:latin typeface="Arial" charset="0"/>
                <a:cs typeface="Arial" charset="0"/>
              </a:rPr>
              <a:t>manifatturieri</a:t>
            </a:r>
            <a:r>
              <a:rPr lang="en-US" sz="1100" b="1" dirty="0" smtClean="0">
                <a:solidFill>
                  <a:srgbClr val="000000"/>
                </a:solidFill>
                <a:latin typeface="Arial" charset="0"/>
                <a:cs typeface="Arial" charset="0"/>
              </a:rPr>
              <a:t> </a:t>
            </a:r>
            <a:r>
              <a:rPr lang="en-US" sz="1100" b="1" dirty="0" err="1" smtClean="0">
                <a:solidFill>
                  <a:srgbClr val="000000"/>
                </a:solidFill>
                <a:latin typeface="Arial" charset="0"/>
                <a:cs typeface="Arial" charset="0"/>
              </a:rPr>
              <a:t>nei</a:t>
            </a:r>
            <a:r>
              <a:rPr lang="en-US" sz="1100" b="1" dirty="0" smtClean="0">
                <a:solidFill>
                  <a:srgbClr val="000000"/>
                </a:solidFill>
                <a:latin typeface="Arial" charset="0"/>
                <a:cs typeface="Arial" charset="0"/>
              </a:rPr>
              <a:t> </a:t>
            </a:r>
            <a:r>
              <a:rPr lang="en-US" sz="1100" b="1" dirty="0" err="1" smtClean="0">
                <a:solidFill>
                  <a:srgbClr val="000000"/>
                </a:solidFill>
                <a:latin typeface="Arial" charset="0"/>
                <a:cs typeface="Arial" charset="0"/>
              </a:rPr>
              <a:t>paesi</a:t>
            </a:r>
            <a:r>
              <a:rPr lang="en-US" sz="1100" b="1" dirty="0" smtClean="0">
                <a:solidFill>
                  <a:srgbClr val="000000"/>
                </a:solidFill>
                <a:latin typeface="Arial" charset="0"/>
                <a:cs typeface="Arial" charset="0"/>
              </a:rPr>
              <a:t> </a:t>
            </a:r>
            <a:r>
              <a:rPr lang="en-US" sz="1100" b="1" smtClean="0">
                <a:solidFill>
                  <a:srgbClr val="000000"/>
                </a:solidFill>
                <a:latin typeface="Arial" charset="0"/>
                <a:cs typeface="Arial" charset="0"/>
              </a:rPr>
              <a:t>MENA (%)</a:t>
            </a:r>
            <a:endParaRPr lang="en-US" sz="1100" b="1" dirty="0" smtClean="0">
              <a:solidFill>
                <a:srgbClr val="000000"/>
              </a:solidFill>
              <a:latin typeface="Arial" charset="0"/>
              <a:cs typeface="Arial" charset="0"/>
            </a:endParaRPr>
          </a:p>
        </p:txBody>
      </p:sp>
      <p:sp>
        <p:nvSpPr>
          <p:cNvPr id="19" name="CasellaDiTesto 22"/>
          <p:cNvSpPr txBox="1">
            <a:spLocks noChangeArrowheads="1"/>
          </p:cNvSpPr>
          <p:nvPr/>
        </p:nvSpPr>
        <p:spPr bwMode="auto">
          <a:xfrm>
            <a:off x="398464" y="4780646"/>
            <a:ext cx="4572000" cy="215444"/>
          </a:xfrm>
          <a:prstGeom prst="rect">
            <a:avLst/>
          </a:prstGeom>
          <a:noFill/>
          <a:ln w="9525">
            <a:noFill/>
            <a:miter lim="800000"/>
            <a:headEnd/>
            <a:tailEnd/>
          </a:ln>
        </p:spPr>
        <p:txBody>
          <a:bodyPr wrap="square">
            <a:spAutoFit/>
          </a:bodyPr>
          <a:lstStyle/>
          <a:p>
            <a:pPr fontAlgn="base">
              <a:spcBef>
                <a:spcPct val="0"/>
              </a:spcBef>
              <a:spcAft>
                <a:spcPct val="0"/>
              </a:spcAft>
            </a:pPr>
            <a:r>
              <a:rPr lang="it-IT" sz="800" dirty="0" smtClean="0">
                <a:solidFill>
                  <a:srgbClr val="000000"/>
                </a:solidFill>
                <a:latin typeface="Century Gothic" panose="020B0502020202020204" pitchFamily="34" charset="0"/>
                <a:cs typeface="Arial" panose="020B0604020202020204" pitchFamily="34" charset="0"/>
              </a:rPr>
              <a:t>Fonte: SRM su </a:t>
            </a:r>
            <a:r>
              <a:rPr lang="pt-BR" sz="800" dirty="0" smtClean="0">
                <a:solidFill>
                  <a:srgbClr val="000000"/>
                </a:solidFill>
                <a:latin typeface="Century Gothic" panose="020B0502020202020204" pitchFamily="34" charset="0"/>
                <a:cs typeface="Arial" panose="020B0604020202020204" pitchFamily="34" charset="0"/>
              </a:rPr>
              <a:t>Eurostat, Istat, Unctad </a:t>
            </a:r>
            <a:endParaRPr lang="it-IT" sz="800" dirty="0">
              <a:solidFill>
                <a:srgbClr val="000000"/>
              </a:solidFill>
              <a:latin typeface="Century Gothic" panose="020B0502020202020204" pitchFamily="34" charset="0"/>
              <a:cs typeface="Arial" panose="020B0604020202020204" pitchFamily="34" charset="0"/>
            </a:endParaRPr>
          </a:p>
        </p:txBody>
      </p:sp>
      <p:graphicFrame>
        <p:nvGraphicFramePr>
          <p:cNvPr id="10" name="Grafico 9"/>
          <p:cNvGraphicFramePr>
            <a:graphicFrameLocks noGrp="1"/>
          </p:cNvGraphicFramePr>
          <p:nvPr>
            <p:extLst>
              <p:ext uri="{D42A27DB-BD31-4B8C-83A1-F6EECF244321}">
                <p14:modId xmlns:p14="http://schemas.microsoft.com/office/powerpoint/2010/main" xmlns="" val="2727145841"/>
              </p:ext>
            </p:extLst>
          </p:nvPr>
        </p:nvGraphicFramePr>
        <p:xfrm>
          <a:off x="539552" y="1779662"/>
          <a:ext cx="8496944" cy="2471071"/>
        </p:xfrm>
        <a:graphic>
          <a:graphicData uri="http://schemas.openxmlformats.org/drawingml/2006/chart">
            <c:chart xmlns:c="http://schemas.openxmlformats.org/drawingml/2006/chart" xmlns:r="http://schemas.openxmlformats.org/officeDocument/2006/relationships" r:id="rId3"/>
          </a:graphicData>
        </a:graphic>
      </p:graphicFrame>
      <p:sp>
        <p:nvSpPr>
          <p:cNvPr id="8" name="Rettangolo 7"/>
          <p:cNvSpPr/>
          <p:nvPr/>
        </p:nvSpPr>
        <p:spPr>
          <a:xfrm>
            <a:off x="179512" y="851002"/>
            <a:ext cx="8568952" cy="523220"/>
          </a:xfrm>
          <a:prstGeom prst="rect">
            <a:avLst/>
          </a:prstGeom>
        </p:spPr>
        <p:txBody>
          <a:bodyPr wrap="square">
            <a:spAutoFit/>
          </a:bodyPr>
          <a:lstStyle/>
          <a:p>
            <a:pPr marL="269875" indent="-269875" algn="just" defTabSz="457200">
              <a:spcBef>
                <a:spcPct val="0"/>
              </a:spcBef>
              <a:spcAft>
                <a:spcPts val="800"/>
              </a:spcAft>
              <a:buClr>
                <a:srgbClr val="003A79"/>
              </a:buClr>
              <a:buSzPct val="140000"/>
              <a:buFontTx/>
              <a:buBlip>
                <a:blip r:embed="rId4"/>
              </a:buBlip>
              <a:defRPr/>
            </a:pPr>
            <a:r>
              <a:rPr lang="en-US" sz="1400" dirty="0">
                <a:solidFill>
                  <a:prstClr val="black"/>
                </a:solidFill>
                <a:latin typeface="Century Gothic" pitchFamily="34" charset="0"/>
                <a:cs typeface="Arial"/>
              </a:rPr>
              <a:t>Con le </a:t>
            </a:r>
            <a:r>
              <a:rPr lang="en-US" sz="1400" dirty="0" err="1">
                <a:solidFill>
                  <a:prstClr val="black"/>
                </a:solidFill>
                <a:latin typeface="Century Gothic" pitchFamily="34" charset="0"/>
                <a:cs typeface="Arial"/>
              </a:rPr>
              <a:t>nostre</a:t>
            </a:r>
            <a:r>
              <a:rPr lang="en-US" sz="1400" dirty="0">
                <a:solidFill>
                  <a:prstClr val="black"/>
                </a:solidFill>
                <a:latin typeface="Century Gothic" pitchFamily="34" charset="0"/>
                <a:cs typeface="Arial"/>
              </a:rPr>
              <a:t> </a:t>
            </a:r>
            <a:r>
              <a:rPr lang="en-US" sz="1400" dirty="0" err="1">
                <a:solidFill>
                  <a:prstClr val="black"/>
                </a:solidFill>
                <a:latin typeface="Century Gothic" pitchFamily="34" charset="0"/>
                <a:cs typeface="Arial"/>
              </a:rPr>
              <a:t>esportazioni</a:t>
            </a:r>
            <a:r>
              <a:rPr lang="en-US" sz="1400" dirty="0">
                <a:solidFill>
                  <a:prstClr val="black"/>
                </a:solidFill>
                <a:latin typeface="Century Gothic" pitchFamily="34" charset="0"/>
                <a:cs typeface="Arial"/>
              </a:rPr>
              <a:t>, </a:t>
            </a:r>
            <a:r>
              <a:rPr lang="en-US" sz="1400" dirty="0" err="1">
                <a:solidFill>
                  <a:prstClr val="black"/>
                </a:solidFill>
                <a:latin typeface="Century Gothic" pitchFamily="34" charset="0"/>
                <a:cs typeface="Arial"/>
              </a:rPr>
              <a:t>copriamo</a:t>
            </a:r>
            <a:r>
              <a:rPr lang="en-US" sz="1400" dirty="0">
                <a:solidFill>
                  <a:prstClr val="black"/>
                </a:solidFill>
                <a:latin typeface="Century Gothic" pitchFamily="34" charset="0"/>
                <a:cs typeface="Arial"/>
              </a:rPr>
              <a:t> </a:t>
            </a:r>
            <a:r>
              <a:rPr lang="en-US" sz="1400" dirty="0" err="1">
                <a:solidFill>
                  <a:prstClr val="black"/>
                </a:solidFill>
                <a:latin typeface="Century Gothic" pitchFamily="34" charset="0"/>
                <a:cs typeface="Arial"/>
              </a:rPr>
              <a:t>il</a:t>
            </a:r>
            <a:r>
              <a:rPr lang="en-US" sz="1400" dirty="0">
                <a:solidFill>
                  <a:prstClr val="black"/>
                </a:solidFill>
                <a:latin typeface="Century Gothic" pitchFamily="34" charset="0"/>
                <a:cs typeface="Arial"/>
              </a:rPr>
              <a:t> 4,9% </a:t>
            </a:r>
            <a:r>
              <a:rPr lang="en-US" sz="1400" dirty="0" err="1">
                <a:solidFill>
                  <a:prstClr val="black"/>
                </a:solidFill>
                <a:latin typeface="Century Gothic" pitchFamily="34" charset="0"/>
                <a:cs typeface="Arial"/>
              </a:rPr>
              <a:t>dell’import</a:t>
            </a:r>
            <a:r>
              <a:rPr lang="en-US" sz="1400" dirty="0">
                <a:solidFill>
                  <a:prstClr val="black"/>
                </a:solidFill>
                <a:latin typeface="Century Gothic" pitchFamily="34" charset="0"/>
                <a:cs typeface="Arial"/>
              </a:rPr>
              <a:t> </a:t>
            </a:r>
            <a:r>
              <a:rPr lang="en-US" sz="1400" dirty="0" err="1">
                <a:solidFill>
                  <a:prstClr val="black"/>
                </a:solidFill>
                <a:latin typeface="Century Gothic" pitchFamily="34" charset="0"/>
                <a:cs typeface="Arial"/>
              </a:rPr>
              <a:t>manifatturiero</a:t>
            </a:r>
            <a:r>
              <a:rPr lang="en-US" sz="1400" dirty="0">
                <a:solidFill>
                  <a:prstClr val="black"/>
                </a:solidFill>
                <a:latin typeface="Century Gothic" pitchFamily="34" charset="0"/>
                <a:cs typeface="Arial"/>
              </a:rPr>
              <a:t> </a:t>
            </a:r>
            <a:r>
              <a:rPr lang="en-US" sz="1400" dirty="0" err="1" smtClean="0">
                <a:solidFill>
                  <a:prstClr val="black"/>
                </a:solidFill>
                <a:latin typeface="Century Gothic" pitchFamily="34" charset="0"/>
                <a:cs typeface="Arial"/>
              </a:rPr>
              <a:t>nell’area</a:t>
            </a:r>
            <a:r>
              <a:rPr lang="en-US" sz="1400" dirty="0" smtClean="0">
                <a:solidFill>
                  <a:prstClr val="black"/>
                </a:solidFill>
                <a:latin typeface="Century Gothic" pitchFamily="34" charset="0"/>
                <a:cs typeface="Arial"/>
              </a:rPr>
              <a:t> MENA. </a:t>
            </a:r>
            <a:br>
              <a:rPr lang="en-US" sz="1400" dirty="0" smtClean="0">
                <a:solidFill>
                  <a:prstClr val="black"/>
                </a:solidFill>
                <a:latin typeface="Century Gothic" pitchFamily="34" charset="0"/>
                <a:cs typeface="Arial"/>
              </a:rPr>
            </a:br>
            <a:r>
              <a:rPr lang="en-US" sz="1400" dirty="0" smtClean="0">
                <a:solidFill>
                  <a:prstClr val="black"/>
                </a:solidFill>
                <a:latin typeface="Century Gothic" pitchFamily="34" charset="0"/>
                <a:cs typeface="Arial"/>
              </a:rPr>
              <a:t>La </a:t>
            </a:r>
            <a:r>
              <a:rPr lang="en-US" sz="1400" b="1" dirty="0" err="1" smtClean="0">
                <a:solidFill>
                  <a:prstClr val="black"/>
                </a:solidFill>
                <a:latin typeface="Century Gothic" pitchFamily="34" charset="0"/>
                <a:cs typeface="Arial"/>
              </a:rPr>
              <a:t>Cina</a:t>
            </a:r>
            <a:r>
              <a:rPr lang="en-US" sz="1400" dirty="0" smtClean="0">
                <a:solidFill>
                  <a:prstClr val="black"/>
                </a:solidFill>
                <a:latin typeface="Century Gothic" pitchFamily="34" charset="0"/>
                <a:cs typeface="Arial"/>
              </a:rPr>
              <a:t> al primo </a:t>
            </a:r>
            <a:r>
              <a:rPr lang="en-US" sz="1400" dirty="0" err="1" smtClean="0">
                <a:solidFill>
                  <a:prstClr val="black"/>
                </a:solidFill>
                <a:latin typeface="Century Gothic" pitchFamily="34" charset="0"/>
                <a:cs typeface="Arial"/>
              </a:rPr>
              <a:t>posto</a:t>
            </a:r>
            <a:r>
              <a:rPr lang="en-US" sz="1400" dirty="0" smtClean="0">
                <a:solidFill>
                  <a:prstClr val="black"/>
                </a:solidFill>
                <a:latin typeface="Century Gothic" pitchFamily="34" charset="0"/>
                <a:cs typeface="Arial"/>
              </a:rPr>
              <a:t> per </a:t>
            </a:r>
            <a:r>
              <a:rPr lang="en-US" sz="1400" dirty="0" err="1" smtClean="0">
                <a:solidFill>
                  <a:prstClr val="black"/>
                </a:solidFill>
                <a:latin typeface="Century Gothic" pitchFamily="34" charset="0"/>
                <a:cs typeface="Arial"/>
              </a:rPr>
              <a:t>l’export</a:t>
            </a:r>
            <a:r>
              <a:rPr lang="en-US" sz="1400" dirty="0" smtClean="0">
                <a:solidFill>
                  <a:prstClr val="black"/>
                </a:solidFill>
                <a:latin typeface="Century Gothic" pitchFamily="34" charset="0"/>
                <a:cs typeface="Arial"/>
              </a:rPr>
              <a:t> di </a:t>
            </a:r>
            <a:r>
              <a:rPr lang="en-US" sz="1400" dirty="0" err="1" smtClean="0">
                <a:solidFill>
                  <a:prstClr val="black"/>
                </a:solidFill>
                <a:latin typeface="Century Gothic" pitchFamily="34" charset="0"/>
                <a:cs typeface="Arial"/>
              </a:rPr>
              <a:t>prodotti</a:t>
            </a:r>
            <a:r>
              <a:rPr lang="en-US" sz="1400" dirty="0" smtClean="0">
                <a:solidFill>
                  <a:prstClr val="black"/>
                </a:solidFill>
                <a:latin typeface="Century Gothic" pitchFamily="34" charset="0"/>
                <a:cs typeface="Arial"/>
              </a:rPr>
              <a:t> </a:t>
            </a:r>
            <a:r>
              <a:rPr lang="en-US" sz="1400" dirty="0" err="1" smtClean="0">
                <a:solidFill>
                  <a:prstClr val="black"/>
                </a:solidFill>
                <a:latin typeface="Century Gothic" pitchFamily="34" charset="0"/>
                <a:cs typeface="Arial"/>
              </a:rPr>
              <a:t>tipici</a:t>
            </a:r>
            <a:r>
              <a:rPr lang="en-US" sz="1400" dirty="0" smtClean="0">
                <a:solidFill>
                  <a:prstClr val="black"/>
                </a:solidFill>
                <a:latin typeface="Century Gothic" pitchFamily="34" charset="0"/>
                <a:cs typeface="Arial"/>
              </a:rPr>
              <a:t> del “Made in Italy”. </a:t>
            </a:r>
          </a:p>
        </p:txBody>
      </p:sp>
    </p:spTree>
    <p:extLst>
      <p:ext uri="{BB962C8B-B14F-4D97-AF65-F5344CB8AC3E}">
        <p14:creationId xmlns:p14="http://schemas.microsoft.com/office/powerpoint/2010/main" xmlns="" val="106489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398464" y="267494"/>
            <a:ext cx="8061968" cy="357187"/>
          </a:xfrm>
          <a:prstGeom prst="rect">
            <a:avLst/>
          </a:prstGeom>
        </p:spPr>
        <p:txBody>
          <a:bodyPr lIns="0" tIns="0" rIns="0" bIns="0"/>
          <a:lstStyle/>
          <a:p>
            <a:pPr>
              <a:defRPr/>
            </a:pPr>
            <a:r>
              <a:rPr lang="en-US" sz="2900" b="1" dirty="0" smtClean="0">
                <a:solidFill>
                  <a:srgbClr val="003A79"/>
                </a:solidFill>
                <a:latin typeface="Century Gothic" panose="020B0502020202020204" pitchFamily="34" charset="0"/>
                <a:ea typeface="MS PGothic" pitchFamily="34" charset="-128"/>
                <a:cs typeface="Arial" pitchFamily="34" charset="0"/>
              </a:rPr>
              <a:t>…</a:t>
            </a:r>
            <a:r>
              <a:rPr lang="en-US" sz="2900" b="1" dirty="0" err="1" smtClean="0">
                <a:solidFill>
                  <a:srgbClr val="003A79"/>
                </a:solidFill>
                <a:latin typeface="Century Gothic" panose="020B0502020202020204" pitchFamily="34" charset="0"/>
                <a:ea typeface="MS PGothic" pitchFamily="34" charset="-128"/>
                <a:cs typeface="Arial" pitchFamily="34" charset="0"/>
              </a:rPr>
              <a:t>il</a:t>
            </a:r>
            <a:r>
              <a:rPr lang="en-US" sz="2900" b="1" dirty="0" smtClean="0">
                <a:solidFill>
                  <a:srgbClr val="003A79"/>
                </a:solidFill>
                <a:latin typeface="Century Gothic" panose="020B0502020202020204" pitchFamily="34" charset="0"/>
                <a:ea typeface="MS PGothic" pitchFamily="34" charset="-128"/>
                <a:cs typeface="Arial" pitchFamily="34" charset="0"/>
              </a:rPr>
              <a:t> busine</a:t>
            </a:r>
            <a:r>
              <a:rPr lang="en-US" sz="2900" b="1" dirty="0" smtClean="0">
                <a:solidFill>
                  <a:srgbClr val="003A79"/>
                </a:solidFill>
                <a:latin typeface="Century Gothic" panose="020B0502020202020204" pitchFamily="34" charset="0"/>
                <a:ea typeface="MS PGothic" pitchFamily="34" charset="-128"/>
                <a:cs typeface="Arial" pitchFamily="34" charset="0"/>
              </a:rPr>
              <a:t>ss </a:t>
            </a:r>
            <a:r>
              <a:rPr lang="en-US" sz="2900" b="1" dirty="0" err="1" smtClean="0">
                <a:solidFill>
                  <a:srgbClr val="003A79"/>
                </a:solidFill>
                <a:latin typeface="Century Gothic" panose="020B0502020202020204" pitchFamily="34" charset="0"/>
                <a:ea typeface="MS PGothic" pitchFamily="34" charset="-128"/>
                <a:cs typeface="Arial" pitchFamily="34" charset="0"/>
              </a:rPr>
              <a:t>c’è</a:t>
            </a:r>
            <a:r>
              <a:rPr lang="en-US" sz="2900" b="1" dirty="0" smtClean="0">
                <a:solidFill>
                  <a:srgbClr val="003A79"/>
                </a:solidFill>
                <a:latin typeface="Century Gothic" panose="020B0502020202020204" pitchFamily="34" charset="0"/>
                <a:ea typeface="MS PGothic" pitchFamily="34" charset="-128"/>
                <a:cs typeface="Arial" pitchFamily="34" charset="0"/>
              </a:rPr>
              <a:t> e </a:t>
            </a:r>
            <a:r>
              <a:rPr lang="en-US" sz="2900" b="1" dirty="0" err="1" smtClean="0">
                <a:solidFill>
                  <a:srgbClr val="003A79"/>
                </a:solidFill>
                <a:latin typeface="Century Gothic" panose="020B0502020202020204" pitchFamily="34" charset="0"/>
                <a:ea typeface="MS PGothic" pitchFamily="34" charset="-128"/>
                <a:cs typeface="Arial" pitchFamily="34" charset="0"/>
              </a:rPr>
              <a:t>deve</a:t>
            </a:r>
            <a:r>
              <a:rPr lang="en-US" sz="2900" b="1" dirty="0" smtClean="0">
                <a:solidFill>
                  <a:srgbClr val="003A79"/>
                </a:solidFill>
                <a:latin typeface="Century Gothic" panose="020B0502020202020204" pitchFamily="34" charset="0"/>
                <a:ea typeface="MS PGothic" pitchFamily="34" charset="-128"/>
                <a:cs typeface="Arial" pitchFamily="34" charset="0"/>
              </a:rPr>
              <a:t> </a:t>
            </a:r>
            <a:r>
              <a:rPr lang="en-US" sz="2900" b="1" dirty="0" err="1" smtClean="0">
                <a:solidFill>
                  <a:srgbClr val="003A79"/>
                </a:solidFill>
                <a:latin typeface="Century Gothic" panose="020B0502020202020204" pitchFamily="34" charset="0"/>
                <a:ea typeface="MS PGothic" pitchFamily="34" charset="-128"/>
                <a:cs typeface="Arial" pitchFamily="34" charset="0"/>
              </a:rPr>
              <a:t>rimanere</a:t>
            </a:r>
            <a:r>
              <a:rPr lang="en-US" sz="2900" b="1" dirty="0" smtClean="0">
                <a:solidFill>
                  <a:srgbClr val="003A79"/>
                </a:solidFill>
                <a:latin typeface="Century Gothic" panose="020B0502020202020204" pitchFamily="34" charset="0"/>
                <a:ea typeface="MS PGothic" pitchFamily="34" charset="-128"/>
                <a:cs typeface="Arial" pitchFamily="34" charset="0"/>
              </a:rPr>
              <a:t>…</a:t>
            </a:r>
            <a:endParaRPr lang="en-US" sz="2900" b="1" dirty="0">
              <a:solidFill>
                <a:srgbClr val="003A79"/>
              </a:solidFill>
              <a:latin typeface="Century Gothic" panose="020B0502020202020204" pitchFamily="34" charset="0"/>
              <a:ea typeface="MS PGothic" pitchFamily="34" charset="-128"/>
              <a:cs typeface="Arial" pitchFamily="34" charset="0"/>
            </a:endParaRPr>
          </a:p>
        </p:txBody>
      </p:sp>
      <p:graphicFrame>
        <p:nvGraphicFramePr>
          <p:cNvPr id="3" name="Grafico 2"/>
          <p:cNvGraphicFramePr>
            <a:graphicFrameLocks/>
          </p:cNvGraphicFramePr>
          <p:nvPr>
            <p:extLst>
              <p:ext uri="{D42A27DB-BD31-4B8C-83A1-F6EECF244321}">
                <p14:modId xmlns:p14="http://schemas.microsoft.com/office/powerpoint/2010/main" xmlns="" val="1552793940"/>
              </p:ext>
            </p:extLst>
          </p:nvPr>
        </p:nvGraphicFramePr>
        <p:xfrm>
          <a:off x="-94716" y="1491630"/>
          <a:ext cx="4857750" cy="2887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co 3"/>
          <p:cNvGraphicFramePr>
            <a:graphicFrameLocks/>
          </p:cNvGraphicFramePr>
          <p:nvPr>
            <p:extLst>
              <p:ext uri="{D42A27DB-BD31-4B8C-83A1-F6EECF244321}">
                <p14:modId xmlns:p14="http://schemas.microsoft.com/office/powerpoint/2010/main" xmlns="" val="2658661488"/>
              </p:ext>
            </p:extLst>
          </p:nvPr>
        </p:nvGraphicFramePr>
        <p:xfrm>
          <a:off x="4591804" y="1491630"/>
          <a:ext cx="4572000" cy="2887216"/>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onnettore 1 4"/>
          <p:cNvCxnSpPr/>
          <p:nvPr/>
        </p:nvCxnSpPr>
        <p:spPr>
          <a:xfrm>
            <a:off x="840048" y="2177572"/>
            <a:ext cx="3362325" cy="13335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6"/>
          <p:cNvSpPr txBox="1"/>
          <p:nvPr/>
        </p:nvSpPr>
        <p:spPr>
          <a:xfrm>
            <a:off x="2299222" y="1898164"/>
            <a:ext cx="506934" cy="264560"/>
          </a:xfrm>
          <a:prstGeom prst="rect">
            <a:avLst/>
          </a:prstGeom>
          <a:noFill/>
          <a:ln>
            <a:solidFill>
              <a:srgbClr val="336699"/>
            </a:solid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100" dirty="0"/>
              <a:t>-1,4%</a:t>
            </a:r>
          </a:p>
        </p:txBody>
      </p:sp>
      <p:sp>
        <p:nvSpPr>
          <p:cNvPr id="8" name="Rettangolo 7"/>
          <p:cNvSpPr/>
          <p:nvPr/>
        </p:nvSpPr>
        <p:spPr>
          <a:xfrm>
            <a:off x="179512" y="851001"/>
            <a:ext cx="8856984" cy="523220"/>
          </a:xfrm>
          <a:prstGeom prst="rect">
            <a:avLst/>
          </a:prstGeom>
        </p:spPr>
        <p:txBody>
          <a:bodyPr wrap="square">
            <a:spAutoFit/>
          </a:bodyPr>
          <a:lstStyle/>
          <a:p>
            <a:pPr marL="269875" indent="-269875" defTabSz="457200">
              <a:spcBef>
                <a:spcPct val="0"/>
              </a:spcBef>
              <a:spcAft>
                <a:spcPts val="800"/>
              </a:spcAft>
              <a:buClr>
                <a:srgbClr val="003A79"/>
              </a:buClr>
              <a:buSzPct val="140000"/>
              <a:buBlip>
                <a:blip r:embed="rId5"/>
              </a:buBlip>
              <a:defRPr/>
            </a:pPr>
            <a:r>
              <a:rPr lang="en-US" sz="1400" dirty="0" err="1">
                <a:latin typeface="Century Gothic" pitchFamily="34" charset="0"/>
                <a:cs typeface="Arial"/>
              </a:rPr>
              <a:t>Dalla</a:t>
            </a:r>
            <a:r>
              <a:rPr lang="en-US" sz="1400" dirty="0">
                <a:latin typeface="Century Gothic" pitchFamily="34" charset="0"/>
                <a:cs typeface="Arial"/>
              </a:rPr>
              <a:t> </a:t>
            </a:r>
            <a:r>
              <a:rPr lang="en-US" sz="1400" dirty="0" err="1">
                <a:latin typeface="Century Gothic" pitchFamily="34" charset="0"/>
                <a:cs typeface="Arial"/>
              </a:rPr>
              <a:t>Cina</a:t>
            </a:r>
            <a:r>
              <a:rPr lang="en-US" sz="1400" dirty="0">
                <a:latin typeface="Century Gothic" pitchFamily="34" charset="0"/>
                <a:cs typeface="Arial"/>
              </a:rPr>
              <a:t> </a:t>
            </a:r>
            <a:r>
              <a:rPr lang="en-US" sz="1400" dirty="0" err="1">
                <a:latin typeface="Century Gothic" pitchFamily="34" charset="0"/>
                <a:cs typeface="Arial"/>
              </a:rPr>
              <a:t>importiamo</a:t>
            </a:r>
            <a:r>
              <a:rPr lang="en-US" sz="1400" dirty="0">
                <a:latin typeface="Century Gothic" pitchFamily="34" charset="0"/>
                <a:cs typeface="Arial"/>
              </a:rPr>
              <a:t> circa </a:t>
            </a:r>
            <a:r>
              <a:rPr lang="en-US" sz="1400" b="1" dirty="0">
                <a:latin typeface="Century Gothic" pitchFamily="34" charset="0"/>
                <a:cs typeface="Arial"/>
              </a:rPr>
              <a:t>28 </a:t>
            </a:r>
            <a:r>
              <a:rPr lang="en-US" sz="1400" b="1" dirty="0" err="1">
                <a:latin typeface="Century Gothic" pitchFamily="34" charset="0"/>
                <a:cs typeface="Arial"/>
              </a:rPr>
              <a:t>miliardi</a:t>
            </a:r>
            <a:r>
              <a:rPr lang="en-US" sz="1400" b="1" dirty="0">
                <a:latin typeface="Century Gothic" pitchFamily="34" charset="0"/>
                <a:cs typeface="Arial"/>
              </a:rPr>
              <a:t> di euro </a:t>
            </a:r>
            <a:r>
              <a:rPr lang="en-US" sz="1400" dirty="0">
                <a:latin typeface="Century Gothic" pitchFamily="34" charset="0"/>
                <a:cs typeface="Arial"/>
              </a:rPr>
              <a:t>di </a:t>
            </a:r>
            <a:r>
              <a:rPr lang="en-US" sz="1400" dirty="0" err="1">
                <a:latin typeface="Century Gothic" pitchFamily="34" charset="0"/>
                <a:cs typeface="Arial"/>
              </a:rPr>
              <a:t>prodotti</a:t>
            </a:r>
            <a:r>
              <a:rPr lang="en-US" sz="1400" dirty="0">
                <a:latin typeface="Century Gothic" pitchFamily="34" charset="0"/>
                <a:cs typeface="Arial"/>
              </a:rPr>
              <a:t> </a:t>
            </a:r>
            <a:r>
              <a:rPr lang="en-US" sz="1400" dirty="0" err="1">
                <a:latin typeface="Century Gothic" pitchFamily="34" charset="0"/>
                <a:cs typeface="Arial"/>
              </a:rPr>
              <a:t>manifatturieri</a:t>
            </a:r>
            <a:r>
              <a:rPr lang="en-US" sz="1400" dirty="0">
                <a:latin typeface="Century Gothic" pitchFamily="34" charset="0"/>
                <a:cs typeface="Arial"/>
              </a:rPr>
              <a:t> e ne </a:t>
            </a:r>
            <a:r>
              <a:rPr lang="en-US" sz="1400" b="1" dirty="0" err="1">
                <a:latin typeface="Century Gothic" pitchFamily="34" charset="0"/>
                <a:cs typeface="Arial"/>
              </a:rPr>
              <a:t>esportiamo</a:t>
            </a:r>
            <a:r>
              <a:rPr lang="en-US" sz="1400" b="1" dirty="0">
                <a:latin typeface="Century Gothic" pitchFamily="34" charset="0"/>
                <a:cs typeface="Arial"/>
              </a:rPr>
              <a:t> circa 13</a:t>
            </a:r>
            <a:r>
              <a:rPr lang="en-US" sz="1400" dirty="0">
                <a:latin typeface="Century Gothic" pitchFamily="34" charset="0"/>
                <a:cs typeface="Arial"/>
              </a:rPr>
              <a:t>. Il trend </a:t>
            </a:r>
            <a:r>
              <a:rPr lang="en-US" sz="1400" dirty="0" err="1">
                <a:latin typeface="Century Gothic" pitchFamily="34" charset="0"/>
                <a:cs typeface="Arial"/>
              </a:rPr>
              <a:t>dell’export</a:t>
            </a:r>
            <a:r>
              <a:rPr lang="en-US" sz="1400" dirty="0">
                <a:latin typeface="Century Gothic" pitchFamily="34" charset="0"/>
                <a:cs typeface="Arial"/>
              </a:rPr>
              <a:t> </a:t>
            </a:r>
            <a:r>
              <a:rPr lang="en-US" sz="1400" dirty="0" err="1">
                <a:latin typeface="Century Gothic" pitchFamily="34" charset="0"/>
                <a:cs typeface="Arial"/>
              </a:rPr>
              <a:t>però</a:t>
            </a:r>
            <a:r>
              <a:rPr lang="en-US" sz="1400" dirty="0">
                <a:latin typeface="Century Gothic" pitchFamily="34" charset="0"/>
                <a:cs typeface="Arial"/>
              </a:rPr>
              <a:t> è in </a:t>
            </a:r>
            <a:r>
              <a:rPr lang="en-US" sz="1400" dirty="0" err="1">
                <a:latin typeface="Century Gothic" pitchFamily="34" charset="0"/>
                <a:cs typeface="Arial"/>
              </a:rPr>
              <a:t>tendenziale</a:t>
            </a:r>
            <a:r>
              <a:rPr lang="en-US" sz="1400" dirty="0">
                <a:latin typeface="Century Gothic" pitchFamily="34" charset="0"/>
                <a:cs typeface="Arial"/>
              </a:rPr>
              <a:t> </a:t>
            </a:r>
            <a:r>
              <a:rPr lang="en-US" sz="1400" dirty="0" err="1">
                <a:latin typeface="Century Gothic" pitchFamily="34" charset="0"/>
                <a:cs typeface="Arial"/>
              </a:rPr>
              <a:t>crescita</a:t>
            </a:r>
            <a:r>
              <a:rPr lang="en-US" sz="1400" dirty="0">
                <a:latin typeface="Century Gothic" pitchFamily="34" charset="0"/>
                <a:cs typeface="Arial"/>
              </a:rPr>
              <a:t>. </a:t>
            </a:r>
          </a:p>
        </p:txBody>
      </p:sp>
      <p:sp>
        <p:nvSpPr>
          <p:cNvPr id="9" name="CasellaDiTesto 22"/>
          <p:cNvSpPr txBox="1">
            <a:spLocks noChangeArrowheads="1"/>
          </p:cNvSpPr>
          <p:nvPr/>
        </p:nvSpPr>
        <p:spPr bwMode="auto">
          <a:xfrm>
            <a:off x="398464" y="4780646"/>
            <a:ext cx="4572000" cy="215444"/>
          </a:xfrm>
          <a:prstGeom prst="rect">
            <a:avLst/>
          </a:prstGeom>
          <a:noFill/>
          <a:ln w="9525">
            <a:noFill/>
            <a:miter lim="800000"/>
            <a:headEnd/>
            <a:tailEnd/>
          </a:ln>
        </p:spPr>
        <p:txBody>
          <a:bodyPr wrap="square">
            <a:spAutoFit/>
          </a:bodyPr>
          <a:lstStyle/>
          <a:p>
            <a:pPr fontAlgn="base">
              <a:spcBef>
                <a:spcPct val="0"/>
              </a:spcBef>
              <a:spcAft>
                <a:spcPct val="0"/>
              </a:spcAft>
            </a:pPr>
            <a:r>
              <a:rPr lang="it-IT" sz="800" dirty="0" smtClean="0">
                <a:solidFill>
                  <a:srgbClr val="000000"/>
                </a:solidFill>
                <a:latin typeface="Century Gothic" panose="020B0502020202020204" pitchFamily="34" charset="0"/>
                <a:cs typeface="Arial" charset="0"/>
              </a:rPr>
              <a:t>Fonte: SRM su </a:t>
            </a:r>
            <a:r>
              <a:rPr lang="pt-BR" sz="800" dirty="0" smtClean="0">
                <a:solidFill>
                  <a:srgbClr val="000000"/>
                </a:solidFill>
                <a:latin typeface="Century Gothic" panose="020B0502020202020204" pitchFamily="34" charset="0"/>
                <a:cs typeface="Arial" charset="0"/>
              </a:rPr>
              <a:t>Istat</a:t>
            </a:r>
            <a:endParaRPr lang="it-IT" sz="800" dirty="0">
              <a:solidFill>
                <a:srgbClr val="000000"/>
              </a:solidFill>
              <a:latin typeface="Century Gothic" panose="020B0502020202020204" pitchFamily="34" charset="0"/>
              <a:cs typeface="Arial" charset="0"/>
            </a:endParaRPr>
          </a:p>
        </p:txBody>
      </p:sp>
    </p:spTree>
    <p:extLst>
      <p:ext uri="{BB962C8B-B14F-4D97-AF65-F5344CB8AC3E}">
        <p14:creationId xmlns:p14="http://schemas.microsoft.com/office/powerpoint/2010/main" xmlns="" val="417244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49"/>
            <a:ext cx="9144000" cy="5141601"/>
          </a:xfrm>
          <a:prstGeom prst="rect">
            <a:avLst/>
          </a:prstGeom>
        </p:spPr>
      </p:pic>
      <p:sp>
        <p:nvSpPr>
          <p:cNvPr id="5" name="Figura a mano libera 14">
            <a:extLst>
              <a:ext uri="{FF2B5EF4-FFF2-40B4-BE49-F238E27FC236}">
                <a16:creationId xmlns:a16="http://schemas.microsoft.com/office/drawing/2014/main" xmlns="" id="{611F5212-FB2D-44C2-A434-EEF0C93E2BB2}"/>
              </a:ext>
            </a:extLst>
          </p:cNvPr>
          <p:cNvSpPr/>
          <p:nvPr/>
        </p:nvSpPr>
        <p:spPr>
          <a:xfrm rot="20712638" flipH="1" flipV="1">
            <a:off x="4505279" y="453866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dirty="0">
              <a:solidFill>
                <a:prstClr val="white"/>
              </a:solidFill>
            </a:endParaRPr>
          </a:p>
        </p:txBody>
      </p:sp>
      <p:pic>
        <p:nvPicPr>
          <p:cNvPr id="7" name="Picture 2" descr="D:\Profili\U077126.SPIMI\AppData\Local\Microsoft\Windows\Temporary Internet Files\Content.Outlook\WP1EF2MR\logo-srm-bianco.png">
            <a:extLst>
              <a:ext uri="{FF2B5EF4-FFF2-40B4-BE49-F238E27FC236}">
                <a16:creationId xmlns:a16="http://schemas.microsoft.com/office/drawing/2014/main" xmlns="" id="{E363A754-8F14-4BF9-9DB5-405747EA5E7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4659982"/>
            <a:ext cx="703915" cy="28803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olo 1"/>
          <p:cNvSpPr txBox="1">
            <a:spLocks/>
          </p:cNvSpPr>
          <p:nvPr/>
        </p:nvSpPr>
        <p:spPr>
          <a:xfrm>
            <a:off x="110432" y="89696"/>
            <a:ext cx="8061968" cy="357187"/>
          </a:xfrm>
          <a:prstGeom prst="rect">
            <a:avLst/>
          </a:prstGeom>
        </p:spPr>
        <p:txBody>
          <a:bodyPr lIns="0" tIns="0" rIns="0" bIns="0"/>
          <a:lstStyle/>
          <a:p>
            <a:pPr>
              <a:defRPr/>
            </a:pPr>
            <a:r>
              <a:rPr lang="en-US" sz="2400" b="1" dirty="0" err="1" smtClean="0">
                <a:solidFill>
                  <a:srgbClr val="003A79"/>
                </a:solidFill>
                <a:latin typeface="Century Gothic" panose="020B0502020202020204" pitchFamily="34" charset="0"/>
                <a:ea typeface="MS PGothic" pitchFamily="34" charset="-128"/>
                <a:cs typeface="Arial" pitchFamily="34" charset="0"/>
              </a:rPr>
              <a:t>Tener</a:t>
            </a:r>
            <a:r>
              <a:rPr lang="en-US" sz="2400" b="1" dirty="0" smtClean="0">
                <a:solidFill>
                  <a:srgbClr val="003A79"/>
                </a:solidFill>
                <a:latin typeface="Century Gothic" panose="020B0502020202020204" pitchFamily="34" charset="0"/>
                <a:ea typeface="MS PGothic" pitchFamily="34" charset="-128"/>
                <a:cs typeface="Arial" pitchFamily="34" charset="0"/>
              </a:rPr>
              <a:t> </a:t>
            </a:r>
            <a:r>
              <a:rPr lang="en-US" sz="2400" b="1" dirty="0" err="1" smtClean="0">
                <a:solidFill>
                  <a:srgbClr val="003A79"/>
                </a:solidFill>
                <a:latin typeface="Century Gothic" panose="020B0502020202020204" pitchFamily="34" charset="0"/>
                <a:ea typeface="MS PGothic" pitchFamily="34" charset="-128"/>
                <a:cs typeface="Arial" pitchFamily="34" charset="0"/>
              </a:rPr>
              <a:t>conto</a:t>
            </a:r>
            <a:r>
              <a:rPr lang="en-US" sz="2400" b="1" dirty="0" smtClean="0">
                <a:solidFill>
                  <a:srgbClr val="003A79"/>
                </a:solidFill>
                <a:latin typeface="Century Gothic" panose="020B0502020202020204" pitchFamily="34" charset="0"/>
                <a:ea typeface="MS PGothic" pitchFamily="34" charset="-128"/>
                <a:cs typeface="Arial" pitchFamily="34" charset="0"/>
              </a:rPr>
              <a:t> </a:t>
            </a:r>
            <a:r>
              <a:rPr lang="en-US" sz="2400" b="1" dirty="0" err="1" smtClean="0">
                <a:solidFill>
                  <a:srgbClr val="003A79"/>
                </a:solidFill>
                <a:latin typeface="Century Gothic" panose="020B0502020202020204" pitchFamily="34" charset="0"/>
                <a:ea typeface="MS PGothic" pitchFamily="34" charset="-128"/>
                <a:cs typeface="Arial" pitchFamily="34" charset="0"/>
              </a:rPr>
              <a:t>di</a:t>
            </a:r>
            <a:r>
              <a:rPr lang="en-US" sz="2400" b="1" dirty="0" smtClean="0">
                <a:solidFill>
                  <a:srgbClr val="003A79"/>
                </a:solidFill>
                <a:latin typeface="Century Gothic" panose="020B0502020202020204" pitchFamily="34" charset="0"/>
                <a:ea typeface="MS PGothic" pitchFamily="34" charset="-128"/>
                <a:cs typeface="Arial" pitchFamily="34" charset="0"/>
              </a:rPr>
              <a:t> </a:t>
            </a:r>
            <a:r>
              <a:rPr lang="en-US" sz="2400" b="1" dirty="0" err="1" smtClean="0">
                <a:solidFill>
                  <a:srgbClr val="003A79"/>
                </a:solidFill>
                <a:latin typeface="Century Gothic" panose="020B0502020202020204" pitchFamily="34" charset="0"/>
                <a:ea typeface="MS PGothic" pitchFamily="34" charset="-128"/>
                <a:cs typeface="Arial" pitchFamily="34" charset="0"/>
              </a:rPr>
              <a:t>grandi</a:t>
            </a:r>
            <a:r>
              <a:rPr lang="en-US" sz="2400" b="1" dirty="0" smtClean="0">
                <a:solidFill>
                  <a:srgbClr val="003A79"/>
                </a:solidFill>
                <a:latin typeface="Century Gothic" panose="020B0502020202020204" pitchFamily="34" charset="0"/>
                <a:ea typeface="MS PGothic" pitchFamily="34" charset="-128"/>
                <a:cs typeface="Arial" pitchFamily="34" charset="0"/>
              </a:rPr>
              <a:t> </a:t>
            </a:r>
            <a:r>
              <a:rPr lang="en-US" sz="2400" b="1" dirty="0" err="1" smtClean="0">
                <a:solidFill>
                  <a:srgbClr val="003A79"/>
                </a:solidFill>
                <a:latin typeface="Century Gothic" panose="020B0502020202020204" pitchFamily="34" charset="0"/>
                <a:ea typeface="MS PGothic" pitchFamily="34" charset="-128"/>
                <a:cs typeface="Arial" pitchFamily="34" charset="0"/>
              </a:rPr>
              <a:t>fenomeni</a:t>
            </a:r>
            <a:r>
              <a:rPr lang="en-US" sz="2400" b="1" dirty="0" smtClean="0">
                <a:solidFill>
                  <a:srgbClr val="003A79"/>
                </a:solidFill>
                <a:latin typeface="Century Gothic" panose="020B0502020202020204" pitchFamily="34" charset="0"/>
                <a:ea typeface="MS PGothic" pitchFamily="34" charset="-128"/>
                <a:cs typeface="Arial" pitchFamily="34" charset="0"/>
              </a:rPr>
              <a:t>…</a:t>
            </a:r>
            <a:endParaRPr lang="en-US" sz="2400" b="1" dirty="0">
              <a:solidFill>
                <a:srgbClr val="003A79"/>
              </a:solidFill>
              <a:latin typeface="Century Gothic" panose="020B0502020202020204" pitchFamily="34" charset="0"/>
              <a:ea typeface="MS PGothic" pitchFamily="34" charset="-128"/>
              <a:cs typeface="Arial" pitchFamily="34" charset="0"/>
            </a:endParaRPr>
          </a:p>
        </p:txBody>
      </p:sp>
    </p:spTree>
    <p:extLst>
      <p:ext uri="{BB962C8B-B14F-4D97-AF65-F5344CB8AC3E}">
        <p14:creationId xmlns:p14="http://schemas.microsoft.com/office/powerpoint/2010/main" xmlns="" val="545729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5496" y="44873"/>
            <a:ext cx="9108504" cy="538609"/>
          </a:xfrm>
          <a:prstGeom prst="rect">
            <a:avLst/>
          </a:prstGeom>
          <a:noFill/>
          <a:extLst/>
        </p:spPr>
        <p:txBody>
          <a:bodyPr wrap="square" rtlCol="0">
            <a:spAutoFit/>
          </a:bodyPr>
          <a:lstStyle>
            <a:defPPr>
              <a:defRPr lang="it-IT"/>
            </a:defPPr>
            <a:lvl1pPr marL="182563" defTabSz="457200" eaLnBrk="0" fontAlgn="base" hangingPunct="0">
              <a:lnSpc>
                <a:spcPct val="90000"/>
              </a:lnSpc>
              <a:spcBef>
                <a:spcPct val="0"/>
              </a:spcBef>
              <a:spcAft>
                <a:spcPct val="0"/>
              </a:spcAft>
              <a:buClr>
                <a:srgbClr val="FFCC00"/>
              </a:buClr>
              <a:buSzPct val="140000"/>
              <a:defRPr sz="2700" b="1">
                <a:solidFill>
                  <a:srgbClr val="003A79"/>
                </a:solidFill>
                <a:latin typeface="Arial"/>
                <a:ea typeface="MS PGothic" pitchFamily="34" charset="-128"/>
                <a:cs typeface="Arial"/>
              </a:defRPr>
            </a:lvl1pPr>
          </a:lstStyle>
          <a:p>
            <a:pPr marL="0" defTabSz="914400" eaLnBrk="1" hangingPunct="1">
              <a:lnSpc>
                <a:spcPct val="100000"/>
              </a:lnSpc>
              <a:spcBef>
                <a:spcPts val="40"/>
              </a:spcBef>
              <a:spcAft>
                <a:spcPts val="40"/>
              </a:spcAft>
            </a:pPr>
            <a:r>
              <a:rPr lang="it-IT" sz="2900" dirty="0" err="1" smtClean="0">
                <a:latin typeface="Century Gothic" panose="020B0502020202020204" pitchFamily="34" charset="0"/>
                <a:cs typeface="Arial" pitchFamily="34" charset="0"/>
              </a:rPr>
              <a:t>…</a:t>
            </a:r>
            <a:r>
              <a:rPr lang="it-IT" sz="2400" dirty="0" err="1" smtClean="0">
                <a:latin typeface="Century Gothic" panose="020B0502020202020204" pitchFamily="34" charset="0"/>
                <a:cs typeface="Arial" pitchFamily="34" charset="0"/>
              </a:rPr>
              <a:t>le</a:t>
            </a:r>
            <a:r>
              <a:rPr lang="it-IT" sz="2400" dirty="0" smtClean="0">
                <a:latin typeface="Century Gothic" panose="020B0502020202020204" pitchFamily="34" charset="0"/>
                <a:cs typeface="Arial" pitchFamily="34" charset="0"/>
              </a:rPr>
              <a:t> </a:t>
            </a:r>
            <a:r>
              <a:rPr lang="it-IT" sz="2400" dirty="0" err="1" smtClean="0">
                <a:latin typeface="Century Gothic" panose="020B0502020202020204" pitchFamily="34" charset="0"/>
                <a:cs typeface="Arial" pitchFamily="34" charset="0"/>
              </a:rPr>
              <a:t>containership</a:t>
            </a:r>
            <a:r>
              <a:rPr lang="it-IT" sz="2400" dirty="0" smtClean="0">
                <a:latin typeface="Century Gothic" panose="020B0502020202020204" pitchFamily="34" charset="0"/>
                <a:cs typeface="Arial" pitchFamily="34" charset="0"/>
              </a:rPr>
              <a:t> </a:t>
            </a:r>
            <a:r>
              <a:rPr lang="it-IT" sz="2400" dirty="0" err="1" smtClean="0">
                <a:latin typeface="Century Gothic" panose="020B0502020202020204" pitchFamily="34" charset="0"/>
                <a:cs typeface="Arial" pitchFamily="34" charset="0"/>
              </a:rPr>
              <a:t>crescono</a:t>
            </a:r>
            <a:r>
              <a:rPr lang="it-IT" sz="2900" dirty="0" err="1" smtClean="0">
                <a:latin typeface="Century Gothic" panose="020B0502020202020204" pitchFamily="34" charset="0"/>
                <a:cs typeface="Arial" pitchFamily="34" charset="0"/>
              </a:rPr>
              <a:t>…</a:t>
            </a:r>
            <a:endParaRPr lang="it-IT" sz="2900" dirty="0">
              <a:latin typeface="Century Gothic" panose="020B0502020202020204" pitchFamily="34" charset="0"/>
              <a:cs typeface="Arial" pitchFamily="34" charset="0"/>
            </a:endParaRPr>
          </a:p>
        </p:txBody>
      </p:sp>
      <p:sp>
        <p:nvSpPr>
          <p:cNvPr id="8" name="Text Box 10"/>
          <p:cNvSpPr txBox="1">
            <a:spLocks noChangeArrowheads="1"/>
          </p:cNvSpPr>
          <p:nvPr/>
        </p:nvSpPr>
        <p:spPr bwMode="auto">
          <a:xfrm>
            <a:off x="539552" y="411510"/>
            <a:ext cx="80620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81000" indent="-381000" eaLnBrk="0" hangingPunct="0">
              <a:defRPr sz="1500" b="1" u="sng">
                <a:solidFill>
                  <a:schemeClr val="tx1"/>
                </a:solidFill>
                <a:latin typeface="Arial" charset="0"/>
              </a:defRPr>
            </a:lvl1pPr>
            <a:lvl2pPr marL="742950" indent="-285750" eaLnBrk="0" hangingPunct="0">
              <a:defRPr sz="1500" b="1" u="sng">
                <a:solidFill>
                  <a:schemeClr val="tx1"/>
                </a:solidFill>
                <a:latin typeface="Arial" charset="0"/>
              </a:defRPr>
            </a:lvl2pPr>
            <a:lvl3pPr marL="1143000" indent="-228600" eaLnBrk="0" hangingPunct="0">
              <a:defRPr sz="1500" b="1" u="sng">
                <a:solidFill>
                  <a:schemeClr val="tx1"/>
                </a:solidFill>
                <a:latin typeface="Arial" charset="0"/>
              </a:defRPr>
            </a:lvl3pPr>
            <a:lvl4pPr marL="1600200" indent="-228600" eaLnBrk="0" hangingPunct="0">
              <a:defRPr sz="1500" b="1" u="sng">
                <a:solidFill>
                  <a:schemeClr val="tx1"/>
                </a:solidFill>
                <a:latin typeface="Arial" charset="0"/>
              </a:defRPr>
            </a:lvl4pPr>
            <a:lvl5pPr marL="2057400" indent="-228600" eaLnBrk="0" hangingPunct="0">
              <a:defRPr sz="1500" b="1" u="sng">
                <a:solidFill>
                  <a:schemeClr val="tx1"/>
                </a:solidFill>
                <a:latin typeface="Arial" charset="0"/>
              </a:defRPr>
            </a:lvl5pPr>
            <a:lvl6pPr marL="25146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6pPr>
            <a:lvl7pPr marL="29718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7pPr>
            <a:lvl8pPr marL="34290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8pPr>
            <a:lvl9pPr marL="3886200" indent="-228600" algn="ctr" eaLnBrk="0" fontAlgn="base" hangingPunct="0">
              <a:spcBef>
                <a:spcPct val="50000"/>
              </a:spcBef>
              <a:spcAft>
                <a:spcPct val="50000"/>
              </a:spcAft>
              <a:buClr>
                <a:srgbClr val="FF6633"/>
              </a:buClr>
              <a:buSzPct val="100000"/>
              <a:buFont typeface="Wingdings" pitchFamily="2" charset="2"/>
              <a:defRPr sz="1500" b="1" u="sng">
                <a:solidFill>
                  <a:schemeClr val="tx1"/>
                </a:solidFill>
                <a:latin typeface="Arial" charset="0"/>
              </a:defRPr>
            </a:lvl9pPr>
          </a:lstStyle>
          <a:p>
            <a:pPr marL="0" indent="0" algn="ctr" eaLnBrk="1" fontAlgn="base" hangingPunct="1">
              <a:spcBef>
                <a:spcPct val="0"/>
              </a:spcBef>
              <a:spcAft>
                <a:spcPts val="1800"/>
              </a:spcAft>
              <a:buClr>
                <a:srgbClr val="4F81BD"/>
              </a:buClr>
            </a:pPr>
            <a:endParaRPr lang="it-IT" altLang="it-IT" sz="1800" b="0" i="1" u="none" dirty="0" smtClean="0">
              <a:latin typeface="Arial" panose="020B0604020202020204" pitchFamily="34" charset="0"/>
              <a:ea typeface="Arial Unicode MS" pitchFamily="34" charset="-128"/>
              <a:cs typeface="Arial" panose="020B0604020202020204" pitchFamily="34" charset="0"/>
              <a:sym typeface="Apex New Medium" pitchFamily="50"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950"/>
          <a:stretch/>
        </p:blipFill>
        <p:spPr bwMode="auto">
          <a:xfrm>
            <a:off x="395536" y="1124640"/>
            <a:ext cx="4463076" cy="3774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asellaDiTesto 5"/>
          <p:cNvSpPr txBox="1"/>
          <p:nvPr/>
        </p:nvSpPr>
        <p:spPr>
          <a:xfrm>
            <a:off x="430927" y="873175"/>
            <a:ext cx="4116833" cy="276999"/>
          </a:xfrm>
          <a:prstGeom prst="rect">
            <a:avLst/>
          </a:prstGeom>
          <a:noFill/>
        </p:spPr>
        <p:txBody>
          <a:bodyPr wrap="none" rtlCol="0">
            <a:spAutoFit/>
          </a:bodyPr>
          <a:lstStyle/>
          <a:p>
            <a:r>
              <a:rPr lang="it-IT" sz="1200" b="1" dirty="0" smtClean="0">
                <a:latin typeface="Century Gothic" panose="020B0502020202020204" pitchFamily="34" charset="0"/>
              </a:rPr>
              <a:t>Crescita dimensionale delle </a:t>
            </a:r>
            <a:r>
              <a:rPr lang="it-IT" sz="1200" b="1" dirty="0" err="1" smtClean="0">
                <a:latin typeface="Century Gothic" panose="020B0502020202020204" pitchFamily="34" charset="0"/>
              </a:rPr>
              <a:t>containership</a:t>
            </a:r>
            <a:r>
              <a:rPr lang="it-IT" sz="1200" b="1" dirty="0" smtClean="0">
                <a:latin typeface="Century Gothic" panose="020B0502020202020204" pitchFamily="34" charset="0"/>
              </a:rPr>
              <a:t> 1970-2017</a:t>
            </a:r>
          </a:p>
        </p:txBody>
      </p:sp>
      <p:sp>
        <p:nvSpPr>
          <p:cNvPr id="9" name="Rettangolo 8"/>
          <p:cNvSpPr/>
          <p:nvPr/>
        </p:nvSpPr>
        <p:spPr>
          <a:xfrm>
            <a:off x="5292080" y="1429960"/>
            <a:ext cx="3456384" cy="872611"/>
          </a:xfrm>
          <a:prstGeom prst="rect">
            <a:avLst/>
          </a:prstGeom>
        </p:spPr>
        <p:txBody>
          <a:bodyPr wrap="square">
            <a:spAutoFit/>
          </a:bodyPr>
          <a:lstStyle/>
          <a:p>
            <a:pPr marL="269875" indent="-269875" algn="just" defTabSz="457200">
              <a:lnSpc>
                <a:spcPct val="125000"/>
              </a:lnSpc>
              <a:spcBef>
                <a:spcPct val="0"/>
              </a:spcBef>
              <a:spcAft>
                <a:spcPts val="800"/>
              </a:spcAft>
              <a:buClr>
                <a:srgbClr val="003A79"/>
              </a:buClr>
              <a:buSzPct val="140000"/>
              <a:buFontTx/>
              <a:buBlip>
                <a:blip r:embed="rId4"/>
              </a:buBlip>
              <a:defRPr/>
            </a:pPr>
            <a:r>
              <a:rPr lang="en-US" sz="1400" dirty="0" smtClean="0">
                <a:solidFill>
                  <a:prstClr val="black"/>
                </a:solidFill>
                <a:latin typeface="Century Gothic" pitchFamily="34" charset="0"/>
                <a:cs typeface="Arial"/>
              </a:rPr>
              <a:t>La</a:t>
            </a:r>
            <a:r>
              <a:rPr lang="en-US" sz="1400" b="1" dirty="0" smtClean="0">
                <a:solidFill>
                  <a:prstClr val="black"/>
                </a:solidFill>
                <a:latin typeface="Century Gothic" pitchFamily="34" charset="0"/>
                <a:cs typeface="Arial"/>
              </a:rPr>
              <a:t> </a:t>
            </a:r>
            <a:r>
              <a:rPr lang="en-US" sz="1400" b="1" dirty="0" err="1" smtClean="0">
                <a:solidFill>
                  <a:prstClr val="black"/>
                </a:solidFill>
                <a:latin typeface="Century Gothic" pitchFamily="34" charset="0"/>
                <a:cs typeface="Arial"/>
              </a:rPr>
              <a:t>dimensione</a:t>
            </a:r>
            <a:r>
              <a:rPr lang="en-US" sz="1400" b="1" dirty="0" smtClean="0">
                <a:solidFill>
                  <a:prstClr val="black"/>
                </a:solidFill>
                <a:latin typeface="Century Gothic" pitchFamily="34" charset="0"/>
                <a:cs typeface="Arial"/>
              </a:rPr>
              <a:t> </a:t>
            </a:r>
            <a:r>
              <a:rPr lang="en-US" sz="1400" dirty="0" err="1" smtClean="0">
                <a:solidFill>
                  <a:prstClr val="black"/>
                </a:solidFill>
                <a:latin typeface="Century Gothic" pitchFamily="34" charset="0"/>
                <a:cs typeface="Arial"/>
              </a:rPr>
              <a:t>delle</a:t>
            </a:r>
            <a:r>
              <a:rPr lang="en-US" sz="1400" dirty="0" smtClean="0">
                <a:solidFill>
                  <a:prstClr val="black"/>
                </a:solidFill>
                <a:latin typeface="Century Gothic" pitchFamily="34" charset="0"/>
                <a:cs typeface="Arial"/>
              </a:rPr>
              <a:t> </a:t>
            </a:r>
            <a:r>
              <a:rPr lang="en-US" sz="1400" dirty="0" err="1" smtClean="0">
                <a:solidFill>
                  <a:prstClr val="black"/>
                </a:solidFill>
                <a:latin typeface="Century Gothic" pitchFamily="34" charset="0"/>
                <a:cs typeface="Arial"/>
              </a:rPr>
              <a:t>navi</a:t>
            </a:r>
            <a:r>
              <a:rPr lang="en-US" sz="1400" dirty="0" smtClean="0">
                <a:solidFill>
                  <a:prstClr val="black"/>
                </a:solidFill>
                <a:latin typeface="Century Gothic" pitchFamily="34" charset="0"/>
                <a:cs typeface="Arial"/>
              </a:rPr>
              <a:t> </a:t>
            </a:r>
            <a:br>
              <a:rPr lang="en-US" sz="1400" dirty="0" smtClean="0">
                <a:solidFill>
                  <a:prstClr val="black"/>
                </a:solidFill>
                <a:latin typeface="Century Gothic" pitchFamily="34" charset="0"/>
                <a:cs typeface="Arial"/>
              </a:rPr>
            </a:br>
            <a:r>
              <a:rPr lang="en-US" sz="1400" dirty="0" smtClean="0">
                <a:solidFill>
                  <a:prstClr val="black"/>
                </a:solidFill>
                <a:latin typeface="Century Gothic" pitchFamily="34" charset="0"/>
                <a:cs typeface="Arial"/>
              </a:rPr>
              <a:t>in 40 </a:t>
            </a:r>
            <a:r>
              <a:rPr lang="en-US" sz="1400" dirty="0" err="1" smtClean="0">
                <a:solidFill>
                  <a:prstClr val="black"/>
                </a:solidFill>
                <a:latin typeface="Century Gothic" pitchFamily="34" charset="0"/>
                <a:cs typeface="Arial"/>
              </a:rPr>
              <a:t>anni</a:t>
            </a:r>
            <a:r>
              <a:rPr lang="en-US" sz="1400" dirty="0" smtClean="0">
                <a:solidFill>
                  <a:prstClr val="black"/>
                </a:solidFill>
                <a:latin typeface="Century Gothic" pitchFamily="34" charset="0"/>
                <a:cs typeface="Arial"/>
              </a:rPr>
              <a:t> è </a:t>
            </a:r>
            <a:r>
              <a:rPr lang="en-US" sz="1400" dirty="0" err="1" smtClean="0">
                <a:solidFill>
                  <a:prstClr val="black"/>
                </a:solidFill>
                <a:latin typeface="Century Gothic" pitchFamily="34" charset="0"/>
                <a:cs typeface="Arial"/>
              </a:rPr>
              <a:t>cresciuta</a:t>
            </a:r>
            <a:r>
              <a:rPr lang="en-US" sz="1400" dirty="0" smtClean="0">
                <a:solidFill>
                  <a:prstClr val="black"/>
                </a:solidFill>
                <a:latin typeface="Century Gothic" pitchFamily="34" charset="0"/>
                <a:cs typeface="Arial"/>
              </a:rPr>
              <a:t> </a:t>
            </a:r>
            <a:br>
              <a:rPr lang="en-US" sz="1400" dirty="0" smtClean="0">
                <a:solidFill>
                  <a:prstClr val="black"/>
                </a:solidFill>
                <a:latin typeface="Century Gothic" pitchFamily="34" charset="0"/>
                <a:cs typeface="Arial"/>
              </a:rPr>
            </a:br>
            <a:r>
              <a:rPr lang="en-US" sz="1400" dirty="0" smtClean="0">
                <a:solidFill>
                  <a:prstClr val="black"/>
                </a:solidFill>
                <a:latin typeface="Century Gothic" pitchFamily="34" charset="0"/>
                <a:cs typeface="Arial"/>
              </a:rPr>
              <a:t>di </a:t>
            </a:r>
            <a:r>
              <a:rPr lang="en-US" sz="1400" b="1" dirty="0" smtClean="0">
                <a:solidFill>
                  <a:prstClr val="black"/>
                </a:solidFill>
                <a:latin typeface="Century Gothic" pitchFamily="34" charset="0"/>
                <a:cs typeface="Arial"/>
              </a:rPr>
              <a:t>7 volte.  </a:t>
            </a:r>
          </a:p>
        </p:txBody>
      </p:sp>
    </p:spTree>
    <p:extLst>
      <p:ext uri="{BB962C8B-B14F-4D97-AF65-F5344CB8AC3E}">
        <p14:creationId xmlns:p14="http://schemas.microsoft.com/office/powerpoint/2010/main" xmlns="" val="18256425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b="1"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6221</TotalTime>
  <Words>1842</Words>
  <Application>Microsoft Office PowerPoint</Application>
  <PresentationFormat>Presentazione su schermo (16:9)</PresentationFormat>
  <Paragraphs>235</Paragraphs>
  <Slides>30</Slides>
  <Notes>26</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Marina Ripoli</dc:creator>
  <cp:lastModifiedBy>Admin</cp:lastModifiedBy>
  <cp:revision>323</cp:revision>
  <cp:lastPrinted>2018-12-06T09:53:49Z</cp:lastPrinted>
  <dcterms:created xsi:type="dcterms:W3CDTF">2017-10-06T12:56:42Z</dcterms:created>
  <dcterms:modified xsi:type="dcterms:W3CDTF">2018-12-09T11:13:44Z</dcterms:modified>
</cp:coreProperties>
</file>